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tif" ContentType="image/tif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40"/>
  </p:notesMasterIdLst>
  <p:handoutMasterIdLst>
    <p:handoutMasterId r:id="rId41"/>
  </p:handoutMasterIdLst>
  <p:sldIdLst>
    <p:sldId id="879" r:id="rId2"/>
    <p:sldId id="836" r:id="rId3"/>
    <p:sldId id="309" r:id="rId4"/>
    <p:sldId id="843" r:id="rId5"/>
    <p:sldId id="849" r:id="rId6"/>
    <p:sldId id="850" r:id="rId7"/>
    <p:sldId id="881" r:id="rId8"/>
    <p:sldId id="882" r:id="rId9"/>
    <p:sldId id="315" r:id="rId10"/>
    <p:sldId id="749" r:id="rId11"/>
    <p:sldId id="750" r:id="rId12"/>
    <p:sldId id="851" r:id="rId13"/>
    <p:sldId id="852" r:id="rId14"/>
    <p:sldId id="880" r:id="rId15"/>
    <p:sldId id="854" r:id="rId16"/>
    <p:sldId id="855" r:id="rId17"/>
    <p:sldId id="856" r:id="rId18"/>
    <p:sldId id="859" r:id="rId19"/>
    <p:sldId id="860" r:id="rId20"/>
    <p:sldId id="861" r:id="rId21"/>
    <p:sldId id="618" r:id="rId22"/>
    <p:sldId id="753" r:id="rId23"/>
    <p:sldId id="755" r:id="rId24"/>
    <p:sldId id="863" r:id="rId25"/>
    <p:sldId id="864" r:id="rId26"/>
    <p:sldId id="865" r:id="rId27"/>
    <p:sldId id="868" r:id="rId28"/>
    <p:sldId id="870" r:id="rId29"/>
    <p:sldId id="871" r:id="rId30"/>
    <p:sldId id="872" r:id="rId31"/>
    <p:sldId id="873" r:id="rId32"/>
    <p:sldId id="874" r:id="rId33"/>
    <p:sldId id="875" r:id="rId34"/>
    <p:sldId id="878" r:id="rId35"/>
    <p:sldId id="876" r:id="rId36"/>
    <p:sldId id="764" r:id="rId37"/>
    <p:sldId id="877" r:id="rId38"/>
    <p:sldId id="441" r:id="rId39"/>
  </p:sldIdLst>
  <p:sldSz cx="12190413" cy="6859588"/>
  <p:notesSz cx="6858000" cy="9144000"/>
  <p:defaultText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CCFF"/>
    <a:srgbClr val="0000CC"/>
    <a:srgbClr val="0066FF"/>
    <a:srgbClr val="0033CC"/>
    <a:srgbClr val="FFFFFF"/>
    <a:srgbClr val="292929"/>
    <a:srgbClr val="66FFFF"/>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59" autoAdjust="0"/>
    <p:restoredTop sz="92254" autoAdjust="0"/>
  </p:normalViewPr>
  <p:slideViewPr>
    <p:cSldViewPr>
      <p:cViewPr varScale="1">
        <p:scale>
          <a:sx n="88" d="100"/>
          <a:sy n="88" d="100"/>
        </p:scale>
        <p:origin x="-126" y="-132"/>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1200"/>
    </p:cViewPr>
  </p:sorterViewPr>
  <p:notesViewPr>
    <p:cSldViewPr>
      <p:cViewPr varScale="1">
        <p:scale>
          <a:sx n="86" d="100"/>
          <a:sy n="86" d="100"/>
        </p:scale>
        <p:origin x="-384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image" Target="../media/image30.emf"/><Relationship Id="rId5" Type="http://schemas.openxmlformats.org/officeDocument/2006/relationships/image" Target="../media/image34.emf"/><Relationship Id="rId4" Type="http://schemas.openxmlformats.org/officeDocument/2006/relationships/image" Target="../media/image33.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image" Target="../media/image10.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image" Target="../media/image12.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image" Target="../media/image20.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image" Target="../media/image23.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image" Target="../media/image2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2016-09-26</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23669978"/>
      </p:ext>
    </p:extLst>
  </p:cSld>
  <p:clrMap bg1="lt1" tx1="dk1" bg2="lt2" tx2="dk2" accent1="accent1" accent2="accent2" accent3="accent3" accent4="accent4" accent5="accent5" accent6="accent6" hlink="hlink" folHlink="folHlink"/>
</p:handoutMaster>
</file>

<file path=ppt/media/image1.png>
</file>

<file path=ppt/media/image14.tif>
</file>

<file path=ppt/media/image15.png>
</file>

<file path=ppt/media/image16.tif>
</file>

<file path=ppt/media/image17.tif>
</file>

<file path=ppt/media/image19.tiff>
</file>

<file path=ppt/media/image2.jpeg>
</file>

<file path=ppt/media/image22.tif>
</file>

<file path=ppt/media/image27.tif>
</file>

<file path=ppt/media/image28.tiff>
</file>

<file path=ppt/media/image3.png>
</file>

<file path=ppt/media/image36.tiff>
</file>

<file path=ppt/media/image7.ti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2016-09-26</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1916352994"/>
      </p:ext>
    </p:extLst>
  </p:cSld>
  <p:clrMap bg1="lt1" tx1="dk1" bg2="lt2" tx2="dk2" accent1="accent1" accent2="accent2" accent3="accent3" accent4="accent4" accent5="accent5" accent6="accent6" hlink="hlink" folHlink="folHlink"/>
  <p:notesStyle>
    <a:lvl1pPr marL="0" algn="l" defTabSz="1219140" rtl="0" eaLnBrk="1" latinLnBrk="0" hangingPunct="1">
      <a:defRPr sz="1600" kern="1200">
        <a:solidFill>
          <a:schemeClr val="tx1"/>
        </a:solidFill>
        <a:latin typeface="+mn-lt"/>
        <a:ea typeface="+mn-ea"/>
        <a:cs typeface="+mn-cs"/>
      </a:defRPr>
    </a:lvl1pPr>
    <a:lvl2pPr marL="609570" algn="l" defTabSz="1219140" rtl="0" eaLnBrk="1" latinLnBrk="0" hangingPunct="1">
      <a:defRPr sz="1600" kern="1200">
        <a:solidFill>
          <a:schemeClr val="tx1"/>
        </a:solidFill>
        <a:latin typeface="+mn-lt"/>
        <a:ea typeface="+mn-ea"/>
        <a:cs typeface="+mn-cs"/>
      </a:defRPr>
    </a:lvl2pPr>
    <a:lvl3pPr marL="1219140" algn="l" defTabSz="1219140" rtl="0" eaLnBrk="1" latinLnBrk="0" hangingPunct="1">
      <a:defRPr sz="1600" kern="1200">
        <a:solidFill>
          <a:schemeClr val="tx1"/>
        </a:solidFill>
        <a:latin typeface="+mn-lt"/>
        <a:ea typeface="+mn-ea"/>
        <a:cs typeface="+mn-cs"/>
      </a:defRPr>
    </a:lvl3pPr>
    <a:lvl4pPr marL="1828709" algn="l" defTabSz="1219140" rtl="0" eaLnBrk="1" latinLnBrk="0" hangingPunct="1">
      <a:defRPr sz="1600" kern="1200">
        <a:solidFill>
          <a:schemeClr val="tx1"/>
        </a:solidFill>
        <a:latin typeface="+mn-lt"/>
        <a:ea typeface="+mn-ea"/>
        <a:cs typeface="+mn-cs"/>
      </a:defRPr>
    </a:lvl4pPr>
    <a:lvl5pPr marL="2438278" algn="l" defTabSz="1219140" rtl="0" eaLnBrk="1" latinLnBrk="0" hangingPunct="1">
      <a:defRPr sz="1600" kern="1200">
        <a:solidFill>
          <a:schemeClr val="tx1"/>
        </a:solidFill>
        <a:latin typeface="+mn-lt"/>
        <a:ea typeface="+mn-ea"/>
        <a:cs typeface="+mn-cs"/>
      </a:defRPr>
    </a:lvl5pPr>
    <a:lvl6pPr marL="3047848" algn="l" defTabSz="1219140" rtl="0" eaLnBrk="1" latinLnBrk="0" hangingPunct="1">
      <a:defRPr sz="1600" kern="1200">
        <a:solidFill>
          <a:schemeClr val="tx1"/>
        </a:solidFill>
        <a:latin typeface="+mn-lt"/>
        <a:ea typeface="+mn-ea"/>
        <a:cs typeface="+mn-cs"/>
      </a:defRPr>
    </a:lvl6pPr>
    <a:lvl7pPr marL="3657418" algn="l" defTabSz="1219140" rtl="0" eaLnBrk="1" latinLnBrk="0" hangingPunct="1">
      <a:defRPr sz="1600" kern="1200">
        <a:solidFill>
          <a:schemeClr val="tx1"/>
        </a:solidFill>
        <a:latin typeface="+mn-lt"/>
        <a:ea typeface="+mn-ea"/>
        <a:cs typeface="+mn-cs"/>
      </a:defRPr>
    </a:lvl7pPr>
    <a:lvl8pPr marL="4266987" algn="l" defTabSz="1219140" rtl="0" eaLnBrk="1" latinLnBrk="0" hangingPunct="1">
      <a:defRPr sz="1600" kern="1200">
        <a:solidFill>
          <a:schemeClr val="tx1"/>
        </a:solidFill>
        <a:latin typeface="+mn-lt"/>
        <a:ea typeface="+mn-ea"/>
        <a:cs typeface="+mn-cs"/>
      </a:defRPr>
    </a:lvl8pPr>
    <a:lvl9pPr marL="4876557" algn="l" defTabSz="12191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2</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hyperlink" Target="http://www.91taoke.com/"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472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解题探究</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118994394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易错警示延伸拓展">
    <p:spTree>
      <p:nvGrpSpPr>
        <p:cNvPr id="1" name=""/>
        <p:cNvGrpSpPr/>
        <p:nvPr/>
      </p:nvGrpSpPr>
      <p:grpSpPr>
        <a:xfrm>
          <a:off x="0" y="0"/>
          <a:ext cx="0" cy="0"/>
          <a:chOff x="0" y="0"/>
          <a:chExt cx="0" cy="0"/>
        </a:xfrm>
      </p:grpSpPr>
      <p:sp>
        <p:nvSpPr>
          <p:cNvPr id="3" name="矩形 2"/>
          <p:cNvSpPr/>
          <p:nvPr userDrawn="1"/>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userDrawn="1"/>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userDrawn="1"/>
        </p:nvSpPr>
        <p:spPr>
          <a:xfrm>
            <a:off x="1774726" y="36707"/>
            <a:ext cx="3833101" cy="584775"/>
          </a:xfrm>
          <a:prstGeom prst="rect">
            <a:avLst/>
          </a:prstGeom>
        </p:spPr>
        <p:txBody>
          <a:bodyPr wrap="none">
            <a:spAutoFit/>
          </a:bodyPr>
          <a:lstStyle/>
          <a:p>
            <a:pPr lvl="0">
              <a:defRPr/>
            </a:pPr>
            <a:r>
              <a:rPr lang="zh-CN" altLang="en-US" sz="3200" b="1" dirty="0">
                <a:solidFill>
                  <a:schemeClr val="bg1"/>
                </a:solidFill>
                <a:latin typeface="+mj-ea"/>
                <a:ea typeface="+mj-ea"/>
              </a:rPr>
              <a:t>易错警示   延伸拓展</a:t>
            </a:r>
          </a:p>
        </p:txBody>
      </p:sp>
    </p:spTree>
    <p:extLst>
      <p:ext uri="{BB962C8B-B14F-4D97-AF65-F5344CB8AC3E}">
        <p14:creationId xmlns:p14="http://schemas.microsoft.com/office/powerpoint/2010/main" val="9109598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练后反思答题规范">
    <p:spTree>
      <p:nvGrpSpPr>
        <p:cNvPr id="1" name=""/>
        <p:cNvGrpSpPr/>
        <p:nvPr/>
      </p:nvGrpSpPr>
      <p:grpSpPr>
        <a:xfrm>
          <a:off x="0" y="0"/>
          <a:ext cx="0" cy="0"/>
          <a:chOff x="0" y="0"/>
          <a:chExt cx="0" cy="0"/>
        </a:xfrm>
      </p:grpSpPr>
      <p:sp>
        <p:nvSpPr>
          <p:cNvPr id="3" name="矩形 2"/>
          <p:cNvSpPr/>
          <p:nvPr userDrawn="1"/>
        </p:nvSpPr>
        <p:spPr>
          <a:xfrm>
            <a:off x="1" y="1"/>
            <a:ext cx="1223131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userDrawn="1"/>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userDrawn="1"/>
        </p:nvSpPr>
        <p:spPr>
          <a:xfrm>
            <a:off x="1774726" y="36707"/>
            <a:ext cx="3833101" cy="584775"/>
          </a:xfrm>
          <a:prstGeom prst="rect">
            <a:avLst/>
          </a:prstGeom>
        </p:spPr>
        <p:txBody>
          <a:bodyPr wrap="none">
            <a:spAutoFit/>
          </a:bodyPr>
          <a:lstStyle/>
          <a:p>
            <a:pPr>
              <a:defRPr/>
            </a:pPr>
            <a:r>
              <a:rPr lang="zh-CN" altLang="en-US" sz="3200" b="1" dirty="0">
                <a:solidFill>
                  <a:schemeClr val="bg1"/>
                </a:solidFill>
                <a:latin typeface="+mj-ea"/>
                <a:ea typeface="+mj-ea"/>
              </a:rPr>
              <a:t>练后反思   答题规范</a:t>
            </a:r>
          </a:p>
        </p:txBody>
      </p:sp>
    </p:spTree>
    <p:extLst>
      <p:ext uri="{BB962C8B-B14F-4D97-AF65-F5344CB8AC3E}">
        <p14:creationId xmlns:p14="http://schemas.microsoft.com/office/powerpoint/2010/main" val="12546779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归纳总结">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归纳总结</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2839699271"/>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marL="0" algn="l" defTabSz="1219140" rtl="0" eaLnBrk="1" latinLnBrk="0" hangingPunct="1">
              <a:defRPr/>
            </a:pPr>
            <a:r>
              <a:rPr lang="zh-CN" altLang="en-US" sz="3200" b="1" kern="1200" dirty="0" smtClean="0">
                <a:solidFill>
                  <a:schemeClr val="bg1"/>
                </a:solidFill>
                <a:latin typeface="+mj-ea"/>
                <a:ea typeface="+mj-ea"/>
                <a:cs typeface="+mn-cs"/>
              </a:rPr>
              <a:t>反思归纳</a:t>
            </a:r>
            <a:endParaRPr lang="zh-CN" altLang="en-US" sz="3200" b="1" kern="1200" dirty="0">
              <a:solidFill>
                <a:schemeClr val="bg1"/>
              </a:solidFill>
              <a:latin typeface="+mj-ea"/>
              <a:ea typeface="+mj-ea"/>
              <a:cs typeface="+mn-cs"/>
            </a:endParaRPr>
          </a:p>
        </p:txBody>
      </p:sp>
    </p:spTree>
    <p:extLst>
      <p:ext uri="{BB962C8B-B14F-4D97-AF65-F5344CB8AC3E}">
        <p14:creationId xmlns:p14="http://schemas.microsoft.com/office/powerpoint/2010/main" val="4212108082"/>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1">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2902006905"/>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探究高考明确考向">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
        <p:nvSpPr>
          <p:cNvPr id="3" name="文本框 1"/>
          <p:cNvSpPr txBox="1"/>
          <p:nvPr userDrawn="1"/>
        </p:nvSpPr>
        <p:spPr>
          <a:xfrm>
            <a:off x="1342679" y="2610411"/>
            <a:ext cx="941796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探究高考　明确考向</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218210794"/>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练出高分">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
        <p:nvSpPr>
          <p:cNvPr id="3" name="文本框 1"/>
          <p:cNvSpPr txBox="1"/>
          <p:nvPr userDrawn="1"/>
        </p:nvSpPr>
        <p:spPr>
          <a:xfrm>
            <a:off x="3907484" y="2610411"/>
            <a:ext cx="4288353" cy="1323439"/>
          </a:xfrm>
          <a:prstGeom prst="rect">
            <a:avLst/>
          </a:prstGeom>
          <a:noFill/>
        </p:spPr>
        <p:txBody>
          <a:bodyPr wrap="none" rtlCol="0" anchor="ctr">
            <a:spAutoFit/>
          </a:bodyPr>
          <a:lstStyle/>
          <a:p>
            <a:pPr marL="0" algn="ctr" defTabSz="1219140" rtl="0" eaLnBrk="1" latinLnBrk="0" hangingPunct="1"/>
            <a:r>
              <a:rPr lang="zh-CN" altLang="en-US" sz="8000" b="1" kern="1200" dirty="0" smtClean="0">
                <a:solidFill>
                  <a:schemeClr val="bg1"/>
                </a:solidFill>
                <a:latin typeface="+mj-ea"/>
                <a:ea typeface="+mj-ea"/>
                <a:cs typeface="+mn-cs"/>
              </a:rPr>
              <a:t>练出高分</a:t>
            </a:r>
            <a:endParaRPr lang="zh-CN" altLang="en-US" sz="8000" b="1" kern="1200" dirty="0">
              <a:solidFill>
                <a:schemeClr val="bg1"/>
              </a:solidFill>
              <a:latin typeface="+mj-ea"/>
              <a:ea typeface="+mj-ea"/>
              <a:cs typeface="+mn-cs"/>
            </a:endParaRPr>
          </a:p>
        </p:txBody>
      </p:sp>
    </p:spTree>
    <p:extLst>
      <p:ext uri="{BB962C8B-B14F-4D97-AF65-F5344CB8AC3E}">
        <p14:creationId xmlns:p14="http://schemas.microsoft.com/office/powerpoint/2010/main" val="77065500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14780" y="-45640"/>
            <a:ext cx="4380426" cy="732508"/>
          </a:xfrm>
          <a:prstGeom prst="rect">
            <a:avLst/>
          </a:prstGeom>
        </p:spPr>
        <p:txBody>
          <a:bodyPr wrap="square">
            <a:spAutoFit/>
          </a:bodyPr>
          <a:lstStyle/>
          <a:p>
            <a:pPr marL="0" algn="l" defTabSz="1219140" rtl="0" eaLnBrk="1" latinLnBrk="0" hangingPunct="1">
              <a:lnSpc>
                <a:spcPct val="130000"/>
              </a:lnSpc>
              <a:defRPr/>
            </a:pPr>
            <a:r>
              <a:rPr lang="zh-CN" altLang="en-US" sz="3200" b="1" kern="1200" dirty="0" smtClean="0">
                <a:solidFill>
                  <a:schemeClr val="bg1"/>
                </a:solidFill>
                <a:latin typeface="+mj-ea"/>
                <a:ea typeface="+mj-ea"/>
                <a:cs typeface="+mn-cs"/>
              </a:rPr>
              <a:t>重要方程式的书写</a:t>
            </a:r>
            <a:endParaRPr lang="zh-CN" altLang="zh-CN" sz="3200" b="1" kern="1200" dirty="0">
              <a:solidFill>
                <a:schemeClr val="bg1"/>
              </a:solidFill>
              <a:latin typeface="+mj-ea"/>
              <a:ea typeface="+mj-ea"/>
              <a:cs typeface="+mn-cs"/>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60182731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_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4698722" cy="584775"/>
          </a:xfrm>
          <a:prstGeom prst="rect">
            <a:avLst/>
          </a:prstGeom>
        </p:spPr>
        <p:txBody>
          <a:bodyPr wrap="none">
            <a:spAutoFit/>
          </a:bodyPr>
          <a:lstStyle/>
          <a:p>
            <a:pPr marL="0" algn="l" defTabSz="1219140" rtl="0" eaLnBrk="1" latinLnBrk="0" hangingPunct="1">
              <a:defRPr/>
            </a:pPr>
            <a:r>
              <a:rPr lang="zh-CN" altLang="zh-CN" sz="3200" b="1" kern="1200" smtClean="0">
                <a:solidFill>
                  <a:schemeClr val="bg1"/>
                </a:solidFill>
                <a:latin typeface="+mj-ea"/>
                <a:ea typeface="+mj-ea"/>
                <a:cs typeface="+mn-cs"/>
              </a:rPr>
              <a:t>值得</a:t>
            </a:r>
            <a:r>
              <a:rPr lang="zh-CN" altLang="zh-CN" sz="3200" b="1" kern="1200" dirty="0" smtClean="0">
                <a:solidFill>
                  <a:schemeClr val="bg1"/>
                </a:solidFill>
                <a:latin typeface="+mj-ea"/>
                <a:ea typeface="+mj-ea"/>
                <a:cs typeface="+mn-cs"/>
              </a:rPr>
              <a:t>强化记忆的实验现象</a:t>
            </a:r>
            <a:endParaRPr lang="zh-CN" altLang="zh-CN" sz="3200" b="1" kern="1200" dirty="0">
              <a:solidFill>
                <a:schemeClr val="bg1"/>
              </a:solidFill>
              <a:latin typeface="+mj-ea"/>
              <a:ea typeface="+mj-ea"/>
              <a:cs typeface="+mn-cs"/>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172466754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4_两栏内容">
    <p:spTree>
      <p:nvGrpSpPr>
        <p:cNvPr id="1" name=""/>
        <p:cNvGrpSpPr/>
        <p:nvPr/>
      </p:nvGrpSpPr>
      <p:grpSpPr>
        <a:xfrm>
          <a:off x="0" y="0"/>
          <a:ext cx="0" cy="0"/>
          <a:chOff x="0" y="0"/>
          <a:chExt cx="0" cy="0"/>
        </a:xfrm>
      </p:grpSpPr>
      <p:pic>
        <p:nvPicPr>
          <p:cNvPr id="2" name="Picture 4" descr="F:\张丽\2015\一轮\化学\新建文件夹 (5)\第二章  第1讲-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73" y="13259"/>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87785"/>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4288353" cy="584775"/>
          </a:xfrm>
          <a:prstGeom prst="rect">
            <a:avLst/>
          </a:prstGeom>
        </p:spPr>
        <p:txBody>
          <a:bodyPr wrap="none">
            <a:spAutoFit/>
          </a:bodyPr>
          <a:lstStyle/>
          <a:p>
            <a:pPr marL="0" algn="l" defTabSz="1219140" rtl="0" eaLnBrk="1" latinLnBrk="0" hangingPunct="1">
              <a:defRPr/>
            </a:pPr>
            <a:r>
              <a:rPr lang="zh-CN" altLang="zh-CN" sz="3200" b="1" kern="1200" smtClean="0">
                <a:solidFill>
                  <a:schemeClr val="bg1"/>
                </a:solidFill>
                <a:latin typeface="+mj-ea"/>
                <a:ea typeface="+mj-ea"/>
                <a:cs typeface="+mn-cs"/>
              </a:rPr>
              <a:t>简</a:t>
            </a:r>
            <a:r>
              <a:rPr lang="zh-CN" altLang="zh-CN" sz="3200" b="1" kern="1200" dirty="0" smtClean="0">
                <a:solidFill>
                  <a:schemeClr val="bg1"/>
                </a:solidFill>
                <a:latin typeface="+mj-ea"/>
                <a:ea typeface="+mj-ea"/>
                <a:cs typeface="+mn-cs"/>
              </a:rPr>
              <a:t>答类语言规范再落实</a:t>
            </a:r>
            <a:endParaRPr lang="zh-CN" altLang="zh-CN" sz="3200" b="1" kern="1200" dirty="0">
              <a:solidFill>
                <a:schemeClr val="bg1"/>
              </a:solidFill>
              <a:latin typeface="+mj-ea"/>
              <a:ea typeface="+mj-ea"/>
              <a:cs typeface="+mn-cs"/>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3</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123341941"/>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19_两栏内容">
    <p:spTree>
      <p:nvGrpSpPr>
        <p:cNvPr id="1" name=""/>
        <p:cNvGrpSpPr/>
        <p:nvPr/>
      </p:nvGrpSpPr>
      <p:grpSpPr>
        <a:xfrm>
          <a:off x="0" y="0"/>
          <a:ext cx="0" cy="0"/>
          <a:chOff x="0" y="0"/>
          <a:chExt cx="0" cy="0"/>
        </a:xfrm>
      </p:grpSpPr>
      <p:sp>
        <p:nvSpPr>
          <p:cNvPr id="2" name="Rectangle 17"/>
          <p:cNvSpPr>
            <a:spLocks noChangeArrowheads="1"/>
          </p:cNvSpPr>
          <p:nvPr userDrawn="1"/>
        </p:nvSpPr>
        <p:spPr bwMode="gray">
          <a:xfrm>
            <a:off x="0" y="2216059"/>
            <a:ext cx="12190413" cy="2223023"/>
          </a:xfrm>
          <a:prstGeom prst="rect">
            <a:avLst/>
          </a:prstGeom>
          <a:solidFill>
            <a:srgbClr val="00CCFF"/>
          </a:solidFill>
          <a:ln w="9525">
            <a:noFill/>
            <a:miter lim="800000"/>
            <a:headEnd/>
            <a:tailEnd/>
          </a:ln>
        </p:spPr>
        <p:txBody>
          <a:bodyPr wrap="none" lIns="91375" tIns="45688" rIns="91375" bIns="45688" anchor="ctr"/>
          <a:lstStyle/>
          <a:p>
            <a:pPr>
              <a:defRPr/>
            </a:pPr>
            <a:endParaRPr lang="zh-CN" altLang="en-US" kern="0">
              <a:solidFill>
                <a:sysClr val="windowText" lastClr="000000"/>
              </a:solidFill>
              <a:latin typeface="Arial"/>
            </a:endParaRPr>
          </a:p>
        </p:txBody>
      </p:sp>
      <p:sp>
        <p:nvSpPr>
          <p:cNvPr id="3" name="矩形 2"/>
          <p:cNvSpPr/>
          <p:nvPr userDrawn="1"/>
        </p:nvSpPr>
        <p:spPr>
          <a:xfrm>
            <a:off x="3790218" y="2235464"/>
            <a:ext cx="5113300" cy="1410354"/>
          </a:xfrm>
          <a:prstGeom prst="rect">
            <a:avLst/>
          </a:prstGeom>
        </p:spPr>
        <p:txBody>
          <a:bodyPr wrap="square" lIns="91410" tIns="45704" rIns="91410" bIns="45704">
            <a:spAutoFit/>
          </a:bodyPr>
          <a:lstStyle/>
          <a:p>
            <a:pPr>
              <a:lnSpc>
                <a:spcPct val="130000"/>
              </a:lnSpc>
              <a:defRPr/>
            </a:pPr>
            <a:r>
              <a:rPr lang="zh-CN" altLang="en-US" sz="7300" b="1" dirty="0" smtClean="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rPr>
              <a:t>本课结束</a:t>
            </a:r>
            <a:endParaRPr lang="zh-CN" altLang="en-US" sz="73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endParaRPr>
          </a:p>
        </p:txBody>
      </p:sp>
      <p:sp>
        <p:nvSpPr>
          <p:cNvPr id="4" name="标题 1"/>
          <p:cNvSpPr txBox="1">
            <a:spLocks/>
          </p:cNvSpPr>
          <p:nvPr userDrawn="1"/>
        </p:nvSpPr>
        <p:spPr>
          <a:xfrm>
            <a:off x="2793174" y="3468210"/>
            <a:ext cx="5471896"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微软雅黑" pitchFamily="34" charset="-122"/>
                <a:ea typeface="微软雅黑" pitchFamily="34" charset="-122"/>
              </a:rPr>
              <a:t>更多精彩内容请登录：</a:t>
            </a:r>
          </a:p>
        </p:txBody>
      </p:sp>
      <p:sp>
        <p:nvSpPr>
          <p:cNvPr id="5" name="标题 1">
            <a:hlinkClick r:id="rId2"/>
          </p:cNvPr>
          <p:cNvSpPr txBox="1">
            <a:spLocks/>
          </p:cNvSpPr>
          <p:nvPr userDrawn="1"/>
        </p:nvSpPr>
        <p:spPr>
          <a:xfrm>
            <a:off x="5896103" y="3429794"/>
            <a:ext cx="3968431"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700" b="1" dirty="0">
                <a:solidFill>
                  <a:schemeClr val="bg1"/>
                </a:solidFill>
                <a:latin typeface="微软雅黑" pitchFamily="34" charset="-122"/>
                <a:ea typeface="微软雅黑" pitchFamily="34" charset="-122"/>
              </a:rPr>
              <a:t>www.91taoke.com</a:t>
            </a:r>
            <a:endParaRPr lang="zh-CN" altLang="en-US" sz="2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238047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435">
                                          <p:stCondLst>
                                            <p:cond delay="0"/>
                                          </p:stCondLst>
                                        </p:cTn>
                                        <p:tgtEl>
                                          <p:spTgt spid="5"/>
                                        </p:tgtEl>
                                      </p:cBhvr>
                                    </p:animEffect>
                                    <p:anim calcmode="lin" valueType="num">
                                      <p:cBhvr>
                                        <p:cTn id="24" dur="1367"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498"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498" tmFilter="0, 0; 0.125,0.2665; 0.25,0.4; 0.375,0.465; 0.5,0.5;  0.625,0.535; 0.75,0.6; 0.875,0.7335; 1,1">
                                          <p:stCondLst>
                                            <p:cond delay="498"/>
                                          </p:stCondLst>
                                        </p:cTn>
                                        <p:tgtEl>
                                          <p:spTgt spid="5"/>
                                        </p:tgtEl>
                                        <p:attrNameLst>
                                          <p:attrName>ppt_y</p:attrName>
                                        </p:attrNameLst>
                                      </p:cBhvr>
                                      <p:tavLst>
                                        <p:tav tm="0" fmla="#ppt_y-sin(pi*$)/9">
                                          <p:val>
                                            <p:fltVal val="0"/>
                                          </p:val>
                                        </p:tav>
                                        <p:tav tm="100000">
                                          <p:val>
                                            <p:fltVal val="1"/>
                                          </p:val>
                                        </p:tav>
                                      </p:tavLst>
                                    </p:anim>
                                    <p:anim calcmode="lin" valueType="num">
                                      <p:cBhvr>
                                        <p:cTn id="27" dur="249" tmFilter="0, 0; 0.125,0.2665; 0.25,0.4; 0.375,0.465; 0.5,0.5;  0.625,0.535; 0.75,0.6; 0.875,0.7335; 1,1">
                                          <p:stCondLst>
                                            <p:cond delay="993"/>
                                          </p:stCondLst>
                                        </p:cTn>
                                        <p:tgtEl>
                                          <p:spTgt spid="5"/>
                                        </p:tgtEl>
                                        <p:attrNameLst>
                                          <p:attrName>ppt_y</p:attrName>
                                        </p:attrNameLst>
                                      </p:cBhvr>
                                      <p:tavLst>
                                        <p:tav tm="0" fmla="#ppt_y-sin(pi*$)/27">
                                          <p:val>
                                            <p:fltVal val="0"/>
                                          </p:val>
                                        </p:tav>
                                        <p:tav tm="100000">
                                          <p:val>
                                            <p:fltVal val="1"/>
                                          </p:val>
                                        </p:tav>
                                      </p:tavLst>
                                    </p:anim>
                                    <p:anim calcmode="lin" valueType="num">
                                      <p:cBhvr>
                                        <p:cTn id="28" dur="123" tmFilter="0, 0; 0.125,0.2665; 0.25,0.4; 0.375,0.465; 0.5,0.5;  0.625,0.535; 0.75,0.6; 0.875,0.7335; 1,1">
                                          <p:stCondLst>
                                            <p:cond delay="1242"/>
                                          </p:stCondLst>
                                        </p:cTn>
                                        <p:tgtEl>
                                          <p:spTgt spid="5"/>
                                        </p:tgtEl>
                                        <p:attrNameLst>
                                          <p:attrName>ppt_y</p:attrName>
                                        </p:attrNameLst>
                                      </p:cBhvr>
                                      <p:tavLst>
                                        <p:tav tm="0" fmla="#ppt_y-sin(pi*$)/81">
                                          <p:val>
                                            <p:fltVal val="0"/>
                                          </p:val>
                                        </p:tav>
                                        <p:tav tm="100000">
                                          <p:val>
                                            <p:fltVal val="1"/>
                                          </p:val>
                                        </p:tav>
                                      </p:tavLst>
                                    </p:anim>
                                    <p:animScale>
                                      <p:cBhvr>
                                        <p:cTn id="29" dur="20">
                                          <p:stCondLst>
                                            <p:cond delay="487"/>
                                          </p:stCondLst>
                                        </p:cTn>
                                        <p:tgtEl>
                                          <p:spTgt spid="5"/>
                                        </p:tgtEl>
                                      </p:cBhvr>
                                      <p:to x="100000" y="60000"/>
                                    </p:animScale>
                                    <p:animScale>
                                      <p:cBhvr>
                                        <p:cTn id="30" dur="124" decel="50000">
                                          <p:stCondLst>
                                            <p:cond delay="507"/>
                                          </p:stCondLst>
                                        </p:cTn>
                                        <p:tgtEl>
                                          <p:spTgt spid="5"/>
                                        </p:tgtEl>
                                      </p:cBhvr>
                                      <p:to x="100000" y="100000"/>
                                    </p:animScale>
                                    <p:animScale>
                                      <p:cBhvr>
                                        <p:cTn id="31" dur="20">
                                          <p:stCondLst>
                                            <p:cond delay="984"/>
                                          </p:stCondLst>
                                        </p:cTn>
                                        <p:tgtEl>
                                          <p:spTgt spid="5"/>
                                        </p:tgtEl>
                                      </p:cBhvr>
                                      <p:to x="100000" y="80000"/>
                                    </p:animScale>
                                    <p:animScale>
                                      <p:cBhvr>
                                        <p:cTn id="32" dur="124" decel="50000">
                                          <p:stCondLst>
                                            <p:cond delay="1004"/>
                                          </p:stCondLst>
                                        </p:cTn>
                                        <p:tgtEl>
                                          <p:spTgt spid="5"/>
                                        </p:tgtEl>
                                      </p:cBhvr>
                                      <p:to x="100000" y="100000"/>
                                    </p:animScale>
                                    <p:animScale>
                                      <p:cBhvr>
                                        <p:cTn id="33" dur="20">
                                          <p:stCondLst>
                                            <p:cond delay="1231"/>
                                          </p:stCondLst>
                                        </p:cTn>
                                        <p:tgtEl>
                                          <p:spTgt spid="5"/>
                                        </p:tgtEl>
                                      </p:cBhvr>
                                      <p:to x="100000" y="90000"/>
                                    </p:animScale>
                                    <p:animScale>
                                      <p:cBhvr>
                                        <p:cTn id="34" dur="124" decel="50000">
                                          <p:stCondLst>
                                            <p:cond delay="1251"/>
                                          </p:stCondLst>
                                        </p:cTn>
                                        <p:tgtEl>
                                          <p:spTgt spid="5"/>
                                        </p:tgtEl>
                                      </p:cBhvr>
                                      <p:to x="100000" y="100000"/>
                                    </p:animScale>
                                    <p:animScale>
                                      <p:cBhvr>
                                        <p:cTn id="35" dur="20">
                                          <p:stCondLst>
                                            <p:cond delay="1356"/>
                                          </p:stCondLst>
                                        </p:cTn>
                                        <p:tgtEl>
                                          <p:spTgt spid="5"/>
                                        </p:tgtEl>
                                      </p:cBhvr>
                                      <p:to x="100000" y="95000"/>
                                    </p:animScale>
                                    <p:animScale>
                                      <p:cBhvr>
                                        <p:cTn id="36" dur="124" decel="50000">
                                          <p:stCondLst>
                                            <p:cond delay="1376"/>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2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42876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46402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考试标准">
    <p:spTree>
      <p:nvGrpSpPr>
        <p:cNvPr id="1" name=""/>
        <p:cNvGrpSpPr/>
        <p:nvPr/>
      </p:nvGrpSpPr>
      <p:grpSpPr>
        <a:xfrm>
          <a:off x="0" y="0"/>
          <a:ext cx="0" cy="0"/>
          <a:chOff x="0" y="0"/>
          <a:chExt cx="0" cy="0"/>
        </a:xfrm>
      </p:grpSpPr>
      <p:pic>
        <p:nvPicPr>
          <p:cNvPr id="26626" name="Picture 2" descr="C:\Users\Administrator\Desktop\新建文件夹\9348.jp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b="18672"/>
          <a:stretch/>
        </p:blipFill>
        <p:spPr bwMode="auto">
          <a:xfrm>
            <a:off x="-1" y="-1"/>
            <a:ext cx="12190414" cy="6859589"/>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userDrawn="1"/>
        </p:nvSpPr>
        <p:spPr>
          <a:xfrm>
            <a:off x="-25474" y="4082528"/>
            <a:ext cx="7272808" cy="1507505"/>
          </a:xfrm>
          <a:prstGeom prst="rect">
            <a:avLst/>
          </a:prstGeom>
          <a:solidFill>
            <a:srgbClr val="E558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userDrawn="1"/>
        </p:nvGrpSpPr>
        <p:grpSpPr>
          <a:xfrm>
            <a:off x="-25474" y="4082529"/>
            <a:ext cx="936104" cy="1507504"/>
            <a:chOff x="1636272" y="4786031"/>
            <a:chExt cx="839787" cy="1212851"/>
          </a:xfrm>
        </p:grpSpPr>
        <p:sp>
          <p:nvSpPr>
            <p:cNvPr id="6" name="矩形 5"/>
            <p:cNvSpPr/>
            <p:nvPr/>
          </p:nvSpPr>
          <p:spPr>
            <a:xfrm>
              <a:off x="1636272" y="4786031"/>
              <a:ext cx="839787" cy="1212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任意多边形 6"/>
            <p:cNvSpPr/>
            <p:nvPr/>
          </p:nvSpPr>
          <p:spPr>
            <a:xfrm>
              <a:off x="1636272" y="4786032"/>
              <a:ext cx="839787" cy="1212850"/>
            </a:xfrm>
            <a:custGeom>
              <a:avLst/>
              <a:gdLst/>
              <a:ahLst/>
              <a:cxnLst/>
              <a:rect l="l" t="t" r="r" b="b"/>
              <a:pathLst>
                <a:path w="839788" h="1212850">
                  <a:moveTo>
                    <a:pt x="491011" y="1041838"/>
                  </a:moveTo>
                  <a:lnTo>
                    <a:pt x="579890" y="1041838"/>
                  </a:lnTo>
                  <a:cubicBezTo>
                    <a:pt x="567974" y="1050563"/>
                    <a:pt x="552966" y="1058442"/>
                    <a:pt x="534864" y="1065474"/>
                  </a:cubicBezTo>
                  <a:cubicBezTo>
                    <a:pt x="517024" y="1059223"/>
                    <a:pt x="502406" y="1051345"/>
                    <a:pt x="491011" y="1041838"/>
                  </a:cubicBezTo>
                  <a:close/>
                  <a:moveTo>
                    <a:pt x="488081" y="1019960"/>
                  </a:moveTo>
                  <a:cubicBezTo>
                    <a:pt x="473496" y="1037801"/>
                    <a:pt x="454223" y="1052582"/>
                    <a:pt x="430261" y="1064302"/>
                  </a:cubicBezTo>
                  <a:cubicBezTo>
                    <a:pt x="433777" y="1067688"/>
                    <a:pt x="436968" y="1071269"/>
                    <a:pt x="439833" y="1075045"/>
                  </a:cubicBezTo>
                  <a:cubicBezTo>
                    <a:pt x="454353" y="1067623"/>
                    <a:pt x="467799" y="1058344"/>
                    <a:pt x="480170" y="1047210"/>
                  </a:cubicBezTo>
                  <a:cubicBezTo>
                    <a:pt x="490067" y="1056391"/>
                    <a:pt x="502341" y="1064497"/>
                    <a:pt x="516991" y="1071529"/>
                  </a:cubicBezTo>
                  <a:cubicBezTo>
                    <a:pt x="498890" y="1076738"/>
                    <a:pt x="473691" y="1082012"/>
                    <a:pt x="441396" y="1087352"/>
                  </a:cubicBezTo>
                  <a:cubicBezTo>
                    <a:pt x="444912" y="1091910"/>
                    <a:pt x="447907" y="1096337"/>
                    <a:pt x="450381" y="1100635"/>
                  </a:cubicBezTo>
                  <a:cubicBezTo>
                    <a:pt x="483263" y="1094188"/>
                    <a:pt x="511294" y="1086928"/>
                    <a:pt x="534474" y="1078854"/>
                  </a:cubicBezTo>
                  <a:cubicBezTo>
                    <a:pt x="557133" y="1087384"/>
                    <a:pt x="584317" y="1093863"/>
                    <a:pt x="616027" y="1098291"/>
                  </a:cubicBezTo>
                  <a:cubicBezTo>
                    <a:pt x="618631" y="1093472"/>
                    <a:pt x="621692" y="1088133"/>
                    <a:pt x="625208" y="1082273"/>
                  </a:cubicBezTo>
                  <a:cubicBezTo>
                    <a:pt x="598056" y="1080254"/>
                    <a:pt x="574290" y="1076576"/>
                    <a:pt x="553910" y="1071236"/>
                  </a:cubicBezTo>
                  <a:cubicBezTo>
                    <a:pt x="573574" y="1062381"/>
                    <a:pt x="589721" y="1052321"/>
                    <a:pt x="602353" y="1041057"/>
                  </a:cubicBezTo>
                  <a:lnTo>
                    <a:pt x="602353" y="1030509"/>
                  </a:lnTo>
                  <a:lnTo>
                    <a:pt x="496676" y="1030509"/>
                  </a:lnTo>
                  <a:cubicBezTo>
                    <a:pt x="499671" y="1027123"/>
                    <a:pt x="502601" y="1023607"/>
                    <a:pt x="505466" y="1019960"/>
                  </a:cubicBezTo>
                  <a:close/>
                  <a:moveTo>
                    <a:pt x="774250" y="1002966"/>
                  </a:moveTo>
                  <a:cubicBezTo>
                    <a:pt x="736094" y="1016770"/>
                    <a:pt x="691036" y="1031550"/>
                    <a:pt x="639077" y="1047308"/>
                  </a:cubicBezTo>
                  <a:lnTo>
                    <a:pt x="645132" y="1064107"/>
                  </a:lnTo>
                  <a:cubicBezTo>
                    <a:pt x="685892" y="1049912"/>
                    <a:pt x="728932" y="1035197"/>
                    <a:pt x="774250" y="1019960"/>
                  </a:cubicBezTo>
                  <a:cubicBezTo>
                    <a:pt x="773859" y="1017356"/>
                    <a:pt x="773859" y="1011691"/>
                    <a:pt x="774250" y="1002966"/>
                  </a:cubicBezTo>
                  <a:close/>
                  <a:moveTo>
                    <a:pt x="30797" y="988902"/>
                  </a:moveTo>
                  <a:lnTo>
                    <a:pt x="30797" y="1006091"/>
                  </a:lnTo>
                  <a:lnTo>
                    <a:pt x="224962" y="1006091"/>
                  </a:lnTo>
                  <a:lnTo>
                    <a:pt x="224962" y="988902"/>
                  </a:lnTo>
                  <a:close/>
                  <a:moveTo>
                    <a:pt x="473431" y="987534"/>
                  </a:moveTo>
                  <a:lnTo>
                    <a:pt x="588289" y="987534"/>
                  </a:lnTo>
                  <a:lnTo>
                    <a:pt x="588289" y="1003161"/>
                  </a:lnTo>
                  <a:lnTo>
                    <a:pt x="473431" y="1003161"/>
                  </a:lnTo>
                  <a:close/>
                  <a:moveTo>
                    <a:pt x="326538" y="983042"/>
                  </a:moveTo>
                  <a:lnTo>
                    <a:pt x="326538" y="1071139"/>
                  </a:lnTo>
                  <a:cubicBezTo>
                    <a:pt x="326538" y="1086245"/>
                    <a:pt x="334481" y="1093798"/>
                    <a:pt x="350369" y="1093798"/>
                  </a:cubicBezTo>
                  <a:lnTo>
                    <a:pt x="384357" y="1093798"/>
                  </a:lnTo>
                  <a:cubicBezTo>
                    <a:pt x="400245" y="1093798"/>
                    <a:pt x="409295" y="1086701"/>
                    <a:pt x="411509" y="1072506"/>
                  </a:cubicBezTo>
                  <a:cubicBezTo>
                    <a:pt x="413072" y="1063911"/>
                    <a:pt x="414244" y="1054665"/>
                    <a:pt x="415025" y="1044768"/>
                  </a:cubicBezTo>
                  <a:cubicBezTo>
                    <a:pt x="406300" y="1041382"/>
                    <a:pt x="401417" y="1039494"/>
                    <a:pt x="400375" y="1039103"/>
                  </a:cubicBezTo>
                  <a:cubicBezTo>
                    <a:pt x="399724" y="1049782"/>
                    <a:pt x="398682" y="1059353"/>
                    <a:pt x="397249" y="1067818"/>
                  </a:cubicBezTo>
                  <a:cubicBezTo>
                    <a:pt x="395947" y="1075631"/>
                    <a:pt x="390738" y="1079538"/>
                    <a:pt x="381623" y="1079538"/>
                  </a:cubicBezTo>
                  <a:lnTo>
                    <a:pt x="355057" y="1079538"/>
                  </a:lnTo>
                  <a:cubicBezTo>
                    <a:pt x="345941" y="1079538"/>
                    <a:pt x="341383" y="1075501"/>
                    <a:pt x="341383" y="1067427"/>
                  </a:cubicBezTo>
                  <a:lnTo>
                    <a:pt x="341383" y="1042229"/>
                  </a:lnTo>
                  <a:cubicBezTo>
                    <a:pt x="361177" y="1032071"/>
                    <a:pt x="381037" y="1017877"/>
                    <a:pt x="400961" y="999645"/>
                  </a:cubicBezTo>
                  <a:lnTo>
                    <a:pt x="388655" y="990465"/>
                  </a:lnTo>
                  <a:cubicBezTo>
                    <a:pt x="374200" y="1004399"/>
                    <a:pt x="358443" y="1016314"/>
                    <a:pt x="341383" y="1026211"/>
                  </a:cubicBezTo>
                  <a:lnTo>
                    <a:pt x="341383" y="983042"/>
                  </a:lnTo>
                  <a:close/>
                  <a:moveTo>
                    <a:pt x="473431" y="960578"/>
                  </a:moveTo>
                  <a:lnTo>
                    <a:pt x="588289" y="960578"/>
                  </a:lnTo>
                  <a:lnTo>
                    <a:pt x="588289" y="976010"/>
                  </a:lnTo>
                  <a:lnTo>
                    <a:pt x="473431" y="976010"/>
                  </a:lnTo>
                  <a:close/>
                  <a:moveTo>
                    <a:pt x="671503" y="955304"/>
                  </a:moveTo>
                  <a:lnTo>
                    <a:pt x="663103" y="968001"/>
                  </a:lnTo>
                  <a:cubicBezTo>
                    <a:pt x="682637" y="976856"/>
                    <a:pt x="704970" y="988120"/>
                    <a:pt x="730104" y="1001794"/>
                  </a:cubicBezTo>
                  <a:lnTo>
                    <a:pt x="739089" y="986948"/>
                  </a:lnTo>
                  <a:cubicBezTo>
                    <a:pt x="721379" y="977833"/>
                    <a:pt x="698850" y="967285"/>
                    <a:pt x="671503" y="955304"/>
                  </a:cubicBezTo>
                  <a:close/>
                  <a:moveTo>
                    <a:pt x="643374" y="923269"/>
                  </a:moveTo>
                  <a:lnTo>
                    <a:pt x="643374" y="939286"/>
                  </a:lnTo>
                  <a:lnTo>
                    <a:pt x="789291" y="939286"/>
                  </a:lnTo>
                  <a:cubicBezTo>
                    <a:pt x="788770" y="978354"/>
                    <a:pt x="787858" y="1013514"/>
                    <a:pt x="786556" y="1044768"/>
                  </a:cubicBezTo>
                  <a:cubicBezTo>
                    <a:pt x="786035" y="1055968"/>
                    <a:pt x="783626" y="1063911"/>
                    <a:pt x="779329" y="1068599"/>
                  </a:cubicBezTo>
                  <a:cubicBezTo>
                    <a:pt x="774771" y="1073287"/>
                    <a:pt x="767087" y="1075566"/>
                    <a:pt x="756279" y="1075436"/>
                  </a:cubicBezTo>
                  <a:cubicBezTo>
                    <a:pt x="747944" y="1075436"/>
                    <a:pt x="735443" y="1074850"/>
                    <a:pt x="718774" y="1073678"/>
                  </a:cubicBezTo>
                  <a:cubicBezTo>
                    <a:pt x="720337" y="1080710"/>
                    <a:pt x="721379" y="1086766"/>
                    <a:pt x="721899" y="1091844"/>
                  </a:cubicBezTo>
                  <a:cubicBezTo>
                    <a:pt x="735052" y="1092365"/>
                    <a:pt x="747228" y="1092626"/>
                    <a:pt x="758427" y="1092626"/>
                  </a:cubicBezTo>
                  <a:cubicBezTo>
                    <a:pt x="786947" y="1092626"/>
                    <a:pt x="801792" y="1078041"/>
                    <a:pt x="802964" y="1048870"/>
                  </a:cubicBezTo>
                  <a:cubicBezTo>
                    <a:pt x="804136" y="1026602"/>
                    <a:pt x="805373" y="984735"/>
                    <a:pt x="806676" y="923269"/>
                  </a:cubicBezTo>
                  <a:close/>
                  <a:moveTo>
                    <a:pt x="354080" y="909009"/>
                  </a:moveTo>
                  <a:cubicBezTo>
                    <a:pt x="340797" y="937398"/>
                    <a:pt x="322501" y="960318"/>
                    <a:pt x="299190" y="977768"/>
                  </a:cubicBezTo>
                  <a:cubicBezTo>
                    <a:pt x="303097" y="981284"/>
                    <a:pt x="306613" y="985060"/>
                    <a:pt x="309739" y="989097"/>
                  </a:cubicBezTo>
                  <a:cubicBezTo>
                    <a:pt x="328621" y="973991"/>
                    <a:pt x="345550" y="953937"/>
                    <a:pt x="360526" y="928933"/>
                  </a:cubicBezTo>
                  <a:cubicBezTo>
                    <a:pt x="375632" y="955239"/>
                    <a:pt x="393603" y="974577"/>
                    <a:pt x="414439" y="986948"/>
                  </a:cubicBezTo>
                  <a:cubicBezTo>
                    <a:pt x="417304" y="983042"/>
                    <a:pt x="420820" y="978744"/>
                    <a:pt x="424987" y="974056"/>
                  </a:cubicBezTo>
                  <a:cubicBezTo>
                    <a:pt x="402719" y="962727"/>
                    <a:pt x="384292" y="942998"/>
                    <a:pt x="369707" y="914869"/>
                  </a:cubicBezTo>
                  <a:lnTo>
                    <a:pt x="373223" y="909009"/>
                  </a:lnTo>
                  <a:close/>
                  <a:moveTo>
                    <a:pt x="265006" y="907056"/>
                  </a:moveTo>
                  <a:cubicBezTo>
                    <a:pt x="262662" y="916692"/>
                    <a:pt x="259863" y="926915"/>
                    <a:pt x="256607" y="937724"/>
                  </a:cubicBezTo>
                  <a:lnTo>
                    <a:pt x="232580" y="937724"/>
                  </a:lnTo>
                  <a:lnTo>
                    <a:pt x="232580" y="951006"/>
                  </a:lnTo>
                  <a:lnTo>
                    <a:pt x="252700" y="951006"/>
                  </a:lnTo>
                  <a:cubicBezTo>
                    <a:pt x="247491" y="967675"/>
                    <a:pt x="241501" y="985581"/>
                    <a:pt x="234729" y="1004724"/>
                  </a:cubicBezTo>
                  <a:lnTo>
                    <a:pt x="234729" y="1017030"/>
                  </a:lnTo>
                  <a:lnTo>
                    <a:pt x="272625" y="1017030"/>
                  </a:lnTo>
                  <a:lnTo>
                    <a:pt x="272625" y="1044964"/>
                  </a:lnTo>
                  <a:cubicBezTo>
                    <a:pt x="259211" y="1046526"/>
                    <a:pt x="245147" y="1047959"/>
                    <a:pt x="230432" y="1049261"/>
                  </a:cubicBezTo>
                  <a:lnTo>
                    <a:pt x="231994" y="1063911"/>
                  </a:lnTo>
                  <a:cubicBezTo>
                    <a:pt x="245408" y="1062218"/>
                    <a:pt x="258951" y="1060525"/>
                    <a:pt x="272625" y="1058832"/>
                  </a:cubicBezTo>
                  <a:lnTo>
                    <a:pt x="272625" y="1100439"/>
                  </a:lnTo>
                  <a:lnTo>
                    <a:pt x="286689" y="1100439"/>
                  </a:lnTo>
                  <a:lnTo>
                    <a:pt x="286689" y="1057270"/>
                  </a:lnTo>
                  <a:cubicBezTo>
                    <a:pt x="295544" y="1056228"/>
                    <a:pt x="304464" y="1055186"/>
                    <a:pt x="313450" y="1054144"/>
                  </a:cubicBezTo>
                  <a:cubicBezTo>
                    <a:pt x="313710" y="1047763"/>
                    <a:pt x="313906" y="1042945"/>
                    <a:pt x="314036" y="1039689"/>
                  </a:cubicBezTo>
                  <a:cubicBezTo>
                    <a:pt x="305311" y="1040992"/>
                    <a:pt x="296195" y="1042229"/>
                    <a:pt x="286689" y="1043401"/>
                  </a:cubicBezTo>
                  <a:lnTo>
                    <a:pt x="286689" y="1017030"/>
                  </a:lnTo>
                  <a:lnTo>
                    <a:pt x="311692" y="1017030"/>
                  </a:lnTo>
                  <a:lnTo>
                    <a:pt x="311692" y="1003747"/>
                  </a:lnTo>
                  <a:lnTo>
                    <a:pt x="286689" y="1003747"/>
                  </a:lnTo>
                  <a:lnTo>
                    <a:pt x="286689" y="960969"/>
                  </a:lnTo>
                  <a:lnTo>
                    <a:pt x="272625" y="960969"/>
                  </a:lnTo>
                  <a:lnTo>
                    <a:pt x="272625" y="1003747"/>
                  </a:lnTo>
                  <a:lnTo>
                    <a:pt x="249184" y="1003747"/>
                  </a:lnTo>
                  <a:cubicBezTo>
                    <a:pt x="255174" y="987079"/>
                    <a:pt x="261165" y="969498"/>
                    <a:pt x="267155" y="951006"/>
                  </a:cubicBezTo>
                  <a:lnTo>
                    <a:pt x="314622" y="951006"/>
                  </a:lnTo>
                  <a:lnTo>
                    <a:pt x="314622" y="937724"/>
                  </a:lnTo>
                  <a:lnTo>
                    <a:pt x="271453" y="937724"/>
                  </a:lnTo>
                  <a:cubicBezTo>
                    <a:pt x="274317" y="928868"/>
                    <a:pt x="277182" y="919753"/>
                    <a:pt x="280047" y="910376"/>
                  </a:cubicBezTo>
                  <a:close/>
                  <a:moveTo>
                    <a:pt x="476556" y="906274"/>
                  </a:moveTo>
                  <a:cubicBezTo>
                    <a:pt x="464315" y="928933"/>
                    <a:pt x="448884" y="947556"/>
                    <a:pt x="430261" y="962141"/>
                  </a:cubicBezTo>
                  <a:cubicBezTo>
                    <a:pt x="434038" y="966568"/>
                    <a:pt x="437033" y="970670"/>
                    <a:pt x="439247" y="974447"/>
                  </a:cubicBezTo>
                  <a:cubicBezTo>
                    <a:pt x="446474" y="968001"/>
                    <a:pt x="453376" y="961099"/>
                    <a:pt x="459953" y="953741"/>
                  </a:cubicBezTo>
                  <a:lnTo>
                    <a:pt x="459953" y="1022304"/>
                  </a:lnTo>
                  <a:lnTo>
                    <a:pt x="473431" y="1022304"/>
                  </a:lnTo>
                  <a:lnTo>
                    <a:pt x="473431" y="1015272"/>
                  </a:lnTo>
                  <a:lnTo>
                    <a:pt x="588289" y="1015272"/>
                  </a:lnTo>
                  <a:lnTo>
                    <a:pt x="588289" y="1020351"/>
                  </a:lnTo>
                  <a:lnTo>
                    <a:pt x="601963" y="1020351"/>
                  </a:lnTo>
                  <a:lnTo>
                    <a:pt x="601963" y="948467"/>
                  </a:lnTo>
                  <a:lnTo>
                    <a:pt x="464445" y="948467"/>
                  </a:lnTo>
                  <a:cubicBezTo>
                    <a:pt x="468222" y="944039"/>
                    <a:pt x="471868" y="939416"/>
                    <a:pt x="475384" y="934598"/>
                  </a:cubicBezTo>
                  <a:lnTo>
                    <a:pt x="621496" y="934598"/>
                  </a:lnTo>
                  <a:lnTo>
                    <a:pt x="621496" y="922097"/>
                  </a:lnTo>
                  <a:lnTo>
                    <a:pt x="484077" y="922097"/>
                  </a:lnTo>
                  <a:cubicBezTo>
                    <a:pt x="487397" y="917018"/>
                    <a:pt x="490621" y="911744"/>
                    <a:pt x="493746" y="906274"/>
                  </a:cubicBezTo>
                  <a:close/>
                  <a:moveTo>
                    <a:pt x="377695" y="562609"/>
                  </a:moveTo>
                  <a:cubicBezTo>
                    <a:pt x="380219" y="562535"/>
                    <a:pt x="381927" y="564167"/>
                    <a:pt x="383486" y="565281"/>
                  </a:cubicBezTo>
                  <a:cubicBezTo>
                    <a:pt x="385045" y="566395"/>
                    <a:pt x="386456" y="567286"/>
                    <a:pt x="387050" y="569290"/>
                  </a:cubicBezTo>
                  <a:cubicBezTo>
                    <a:pt x="387644" y="571295"/>
                    <a:pt x="388980" y="572705"/>
                    <a:pt x="387050" y="577308"/>
                  </a:cubicBezTo>
                  <a:cubicBezTo>
                    <a:pt x="385120" y="581911"/>
                    <a:pt x="378660" y="590745"/>
                    <a:pt x="375468" y="596907"/>
                  </a:cubicBezTo>
                  <a:lnTo>
                    <a:pt x="373531" y="601176"/>
                  </a:lnTo>
                  <a:lnTo>
                    <a:pt x="373362" y="600651"/>
                  </a:lnTo>
                  <a:cubicBezTo>
                    <a:pt x="371375" y="596879"/>
                    <a:pt x="368730" y="596572"/>
                    <a:pt x="368340" y="593343"/>
                  </a:cubicBezTo>
                  <a:cubicBezTo>
                    <a:pt x="367820" y="589037"/>
                    <a:pt x="371236" y="583395"/>
                    <a:pt x="371904" y="579980"/>
                  </a:cubicBezTo>
                  <a:cubicBezTo>
                    <a:pt x="372572" y="576565"/>
                    <a:pt x="372498" y="575229"/>
                    <a:pt x="372349" y="572854"/>
                  </a:cubicBezTo>
                  <a:cubicBezTo>
                    <a:pt x="372201" y="570478"/>
                    <a:pt x="370567" y="569736"/>
                    <a:pt x="371013" y="565726"/>
                  </a:cubicBezTo>
                  <a:lnTo>
                    <a:pt x="371200" y="564810"/>
                  </a:lnTo>
                  <a:lnTo>
                    <a:pt x="372172" y="564498"/>
                  </a:lnTo>
                  <a:cubicBezTo>
                    <a:pt x="375120" y="563389"/>
                    <a:pt x="375802" y="562665"/>
                    <a:pt x="377695" y="562609"/>
                  </a:cubicBezTo>
                  <a:close/>
                  <a:moveTo>
                    <a:pt x="597223" y="524280"/>
                  </a:moveTo>
                  <a:cubicBezTo>
                    <a:pt x="594806" y="524399"/>
                    <a:pt x="592524" y="524819"/>
                    <a:pt x="590899" y="525351"/>
                  </a:cubicBezTo>
                  <a:cubicBezTo>
                    <a:pt x="587650" y="526415"/>
                    <a:pt x="587034" y="530000"/>
                    <a:pt x="584849" y="531400"/>
                  </a:cubicBezTo>
                  <a:cubicBezTo>
                    <a:pt x="582664" y="532801"/>
                    <a:pt x="579695" y="532577"/>
                    <a:pt x="577790" y="533753"/>
                  </a:cubicBezTo>
                  <a:cubicBezTo>
                    <a:pt x="575885" y="534930"/>
                    <a:pt x="573700" y="536217"/>
                    <a:pt x="573420" y="538458"/>
                  </a:cubicBezTo>
                  <a:cubicBezTo>
                    <a:pt x="573140" y="540699"/>
                    <a:pt x="575661" y="543892"/>
                    <a:pt x="576109" y="547197"/>
                  </a:cubicBezTo>
                  <a:cubicBezTo>
                    <a:pt x="576557" y="550502"/>
                    <a:pt x="575941" y="554479"/>
                    <a:pt x="576109" y="558288"/>
                  </a:cubicBezTo>
                  <a:cubicBezTo>
                    <a:pt x="576277" y="562097"/>
                    <a:pt x="576950" y="567474"/>
                    <a:pt x="577118" y="570051"/>
                  </a:cubicBezTo>
                  <a:cubicBezTo>
                    <a:pt x="577286" y="572628"/>
                    <a:pt x="577006" y="571060"/>
                    <a:pt x="577118" y="573748"/>
                  </a:cubicBezTo>
                  <a:cubicBezTo>
                    <a:pt x="577230" y="576437"/>
                    <a:pt x="577902" y="582151"/>
                    <a:pt x="577790" y="586184"/>
                  </a:cubicBezTo>
                  <a:cubicBezTo>
                    <a:pt x="577678" y="590217"/>
                    <a:pt x="577342" y="596659"/>
                    <a:pt x="576445" y="597947"/>
                  </a:cubicBezTo>
                  <a:cubicBezTo>
                    <a:pt x="575549" y="599236"/>
                    <a:pt x="573980" y="595202"/>
                    <a:pt x="572412" y="593914"/>
                  </a:cubicBezTo>
                  <a:cubicBezTo>
                    <a:pt x="570843" y="592625"/>
                    <a:pt x="569218" y="591898"/>
                    <a:pt x="567033" y="590217"/>
                  </a:cubicBezTo>
                  <a:cubicBezTo>
                    <a:pt x="564848" y="588537"/>
                    <a:pt x="562103" y="585623"/>
                    <a:pt x="559302" y="583831"/>
                  </a:cubicBezTo>
                  <a:cubicBezTo>
                    <a:pt x="556501" y="582039"/>
                    <a:pt x="552691" y="580078"/>
                    <a:pt x="550226" y="579462"/>
                  </a:cubicBezTo>
                  <a:cubicBezTo>
                    <a:pt x="547761" y="578846"/>
                    <a:pt x="546025" y="579294"/>
                    <a:pt x="544511" y="580134"/>
                  </a:cubicBezTo>
                  <a:cubicBezTo>
                    <a:pt x="542998" y="580975"/>
                    <a:pt x="542886" y="583719"/>
                    <a:pt x="541150" y="584503"/>
                  </a:cubicBezTo>
                  <a:cubicBezTo>
                    <a:pt x="539413" y="585287"/>
                    <a:pt x="535716" y="584559"/>
                    <a:pt x="534091" y="584839"/>
                  </a:cubicBezTo>
                  <a:cubicBezTo>
                    <a:pt x="532466" y="585119"/>
                    <a:pt x="531290" y="584727"/>
                    <a:pt x="531402" y="586184"/>
                  </a:cubicBezTo>
                  <a:cubicBezTo>
                    <a:pt x="531514" y="587640"/>
                    <a:pt x="533755" y="591730"/>
                    <a:pt x="534763" y="593577"/>
                  </a:cubicBezTo>
                  <a:cubicBezTo>
                    <a:pt x="535772" y="595426"/>
                    <a:pt x="536892" y="595594"/>
                    <a:pt x="537452" y="597275"/>
                  </a:cubicBezTo>
                  <a:cubicBezTo>
                    <a:pt x="538012" y="598956"/>
                    <a:pt x="538124" y="600412"/>
                    <a:pt x="538124" y="603660"/>
                  </a:cubicBezTo>
                  <a:cubicBezTo>
                    <a:pt x="538124" y="606910"/>
                    <a:pt x="537060" y="613351"/>
                    <a:pt x="537452" y="616769"/>
                  </a:cubicBezTo>
                  <a:cubicBezTo>
                    <a:pt x="537844" y="620185"/>
                    <a:pt x="540365" y="621978"/>
                    <a:pt x="540477" y="624162"/>
                  </a:cubicBezTo>
                  <a:cubicBezTo>
                    <a:pt x="540589" y="626347"/>
                    <a:pt x="539245" y="628140"/>
                    <a:pt x="538124" y="629876"/>
                  </a:cubicBezTo>
                  <a:cubicBezTo>
                    <a:pt x="537004" y="631612"/>
                    <a:pt x="535323" y="632901"/>
                    <a:pt x="533755" y="634581"/>
                  </a:cubicBezTo>
                  <a:cubicBezTo>
                    <a:pt x="533755" y="634581"/>
                    <a:pt x="530786" y="638838"/>
                    <a:pt x="528713" y="639959"/>
                  </a:cubicBezTo>
                  <a:cubicBezTo>
                    <a:pt x="526640" y="641079"/>
                    <a:pt x="523447" y="640407"/>
                    <a:pt x="521318" y="641303"/>
                  </a:cubicBezTo>
                  <a:cubicBezTo>
                    <a:pt x="519188" y="642199"/>
                    <a:pt x="517564" y="644608"/>
                    <a:pt x="515939" y="645337"/>
                  </a:cubicBezTo>
                  <a:cubicBezTo>
                    <a:pt x="514314" y="646065"/>
                    <a:pt x="513698" y="645505"/>
                    <a:pt x="511569" y="645673"/>
                  </a:cubicBezTo>
                  <a:cubicBezTo>
                    <a:pt x="511569" y="645673"/>
                    <a:pt x="505127" y="645673"/>
                    <a:pt x="503166" y="646345"/>
                  </a:cubicBezTo>
                  <a:cubicBezTo>
                    <a:pt x="501205" y="647017"/>
                    <a:pt x="500757" y="647970"/>
                    <a:pt x="499805" y="649705"/>
                  </a:cubicBezTo>
                  <a:cubicBezTo>
                    <a:pt x="498852" y="651442"/>
                    <a:pt x="497844" y="655139"/>
                    <a:pt x="497452" y="656764"/>
                  </a:cubicBezTo>
                  <a:cubicBezTo>
                    <a:pt x="497059" y="658388"/>
                    <a:pt x="498908" y="658612"/>
                    <a:pt x="497452" y="659452"/>
                  </a:cubicBezTo>
                  <a:cubicBezTo>
                    <a:pt x="495995" y="660292"/>
                    <a:pt x="490784" y="661021"/>
                    <a:pt x="488711" y="661805"/>
                  </a:cubicBezTo>
                  <a:cubicBezTo>
                    <a:pt x="486638" y="662589"/>
                    <a:pt x="486582" y="663766"/>
                    <a:pt x="485014" y="664158"/>
                  </a:cubicBezTo>
                  <a:cubicBezTo>
                    <a:pt x="483445" y="664550"/>
                    <a:pt x="483389" y="663934"/>
                    <a:pt x="479300" y="664158"/>
                  </a:cubicBezTo>
                  <a:cubicBezTo>
                    <a:pt x="475210" y="664382"/>
                    <a:pt x="464565" y="664494"/>
                    <a:pt x="460475" y="665502"/>
                  </a:cubicBezTo>
                  <a:cubicBezTo>
                    <a:pt x="456386" y="666511"/>
                    <a:pt x="455881" y="667910"/>
                    <a:pt x="454761" y="670207"/>
                  </a:cubicBezTo>
                  <a:cubicBezTo>
                    <a:pt x="453640" y="672504"/>
                    <a:pt x="452408" y="676425"/>
                    <a:pt x="453753" y="679282"/>
                  </a:cubicBezTo>
                  <a:cubicBezTo>
                    <a:pt x="455097" y="682139"/>
                    <a:pt x="460363" y="685220"/>
                    <a:pt x="462828" y="687348"/>
                  </a:cubicBezTo>
                  <a:cubicBezTo>
                    <a:pt x="465293" y="689477"/>
                    <a:pt x="466133" y="690877"/>
                    <a:pt x="468542" y="692054"/>
                  </a:cubicBezTo>
                  <a:cubicBezTo>
                    <a:pt x="470952" y="693230"/>
                    <a:pt x="475826" y="695134"/>
                    <a:pt x="477283" y="694407"/>
                  </a:cubicBezTo>
                  <a:cubicBezTo>
                    <a:pt x="478739" y="693678"/>
                    <a:pt x="478907" y="690765"/>
                    <a:pt x="479972" y="689701"/>
                  </a:cubicBezTo>
                  <a:cubicBezTo>
                    <a:pt x="481036" y="688636"/>
                    <a:pt x="481540" y="688917"/>
                    <a:pt x="483669" y="688020"/>
                  </a:cubicBezTo>
                  <a:cubicBezTo>
                    <a:pt x="485798" y="687124"/>
                    <a:pt x="489271" y="686003"/>
                    <a:pt x="492745" y="684324"/>
                  </a:cubicBezTo>
                  <a:cubicBezTo>
                    <a:pt x="496219" y="682643"/>
                    <a:pt x="500197" y="680234"/>
                    <a:pt x="504510" y="677937"/>
                  </a:cubicBezTo>
                  <a:cubicBezTo>
                    <a:pt x="508824" y="675642"/>
                    <a:pt x="514258" y="672616"/>
                    <a:pt x="518628" y="670543"/>
                  </a:cubicBezTo>
                  <a:cubicBezTo>
                    <a:pt x="522999" y="668471"/>
                    <a:pt x="526136" y="667686"/>
                    <a:pt x="530730" y="665502"/>
                  </a:cubicBezTo>
                  <a:cubicBezTo>
                    <a:pt x="535323" y="663318"/>
                    <a:pt x="540533" y="658892"/>
                    <a:pt x="546193" y="657436"/>
                  </a:cubicBezTo>
                  <a:cubicBezTo>
                    <a:pt x="551851" y="655980"/>
                    <a:pt x="560198" y="657044"/>
                    <a:pt x="564680" y="656764"/>
                  </a:cubicBezTo>
                  <a:cubicBezTo>
                    <a:pt x="569161" y="656484"/>
                    <a:pt x="570507" y="655588"/>
                    <a:pt x="573084" y="655756"/>
                  </a:cubicBezTo>
                  <a:cubicBezTo>
                    <a:pt x="575661" y="655924"/>
                    <a:pt x="578798" y="656260"/>
                    <a:pt x="580143" y="657771"/>
                  </a:cubicBezTo>
                  <a:cubicBezTo>
                    <a:pt x="581487" y="659284"/>
                    <a:pt x="581263" y="662421"/>
                    <a:pt x="581151" y="664830"/>
                  </a:cubicBezTo>
                  <a:cubicBezTo>
                    <a:pt x="581039" y="667238"/>
                    <a:pt x="579415" y="669871"/>
                    <a:pt x="579471" y="672224"/>
                  </a:cubicBezTo>
                  <a:cubicBezTo>
                    <a:pt x="579527" y="674577"/>
                    <a:pt x="581095" y="676761"/>
                    <a:pt x="581487" y="678946"/>
                  </a:cubicBezTo>
                  <a:cubicBezTo>
                    <a:pt x="581880" y="681131"/>
                    <a:pt x="581375" y="683091"/>
                    <a:pt x="581824" y="685332"/>
                  </a:cubicBezTo>
                  <a:cubicBezTo>
                    <a:pt x="582272" y="687572"/>
                    <a:pt x="584737" y="691270"/>
                    <a:pt x="584176" y="692390"/>
                  </a:cubicBezTo>
                  <a:cubicBezTo>
                    <a:pt x="583616" y="693510"/>
                    <a:pt x="580031" y="692782"/>
                    <a:pt x="578462" y="692054"/>
                  </a:cubicBezTo>
                  <a:cubicBezTo>
                    <a:pt x="576894" y="691325"/>
                    <a:pt x="576726" y="689757"/>
                    <a:pt x="574765" y="688020"/>
                  </a:cubicBezTo>
                  <a:cubicBezTo>
                    <a:pt x="572804" y="686284"/>
                    <a:pt x="569330" y="682867"/>
                    <a:pt x="566697" y="681635"/>
                  </a:cubicBezTo>
                  <a:cubicBezTo>
                    <a:pt x="564064" y="680402"/>
                    <a:pt x="561599" y="679842"/>
                    <a:pt x="558966" y="680626"/>
                  </a:cubicBezTo>
                  <a:cubicBezTo>
                    <a:pt x="556333" y="681411"/>
                    <a:pt x="553531" y="684884"/>
                    <a:pt x="550898" y="686340"/>
                  </a:cubicBezTo>
                  <a:cubicBezTo>
                    <a:pt x="548265" y="687796"/>
                    <a:pt x="545856" y="687908"/>
                    <a:pt x="543166" y="689365"/>
                  </a:cubicBezTo>
                  <a:cubicBezTo>
                    <a:pt x="540477" y="690821"/>
                    <a:pt x="538012" y="693510"/>
                    <a:pt x="534763" y="695078"/>
                  </a:cubicBezTo>
                  <a:cubicBezTo>
                    <a:pt x="531514" y="696647"/>
                    <a:pt x="527480" y="696983"/>
                    <a:pt x="523671" y="698775"/>
                  </a:cubicBezTo>
                  <a:cubicBezTo>
                    <a:pt x="519861" y="700568"/>
                    <a:pt x="514594" y="703929"/>
                    <a:pt x="511905" y="705833"/>
                  </a:cubicBezTo>
                  <a:cubicBezTo>
                    <a:pt x="509216" y="707738"/>
                    <a:pt x="506695" y="708242"/>
                    <a:pt x="507536" y="710203"/>
                  </a:cubicBezTo>
                  <a:cubicBezTo>
                    <a:pt x="508376" y="712164"/>
                    <a:pt x="513642" y="717261"/>
                    <a:pt x="516947" y="717597"/>
                  </a:cubicBezTo>
                  <a:cubicBezTo>
                    <a:pt x="520253" y="717933"/>
                    <a:pt x="524343" y="713787"/>
                    <a:pt x="527368" y="712220"/>
                  </a:cubicBezTo>
                  <a:cubicBezTo>
                    <a:pt x="527368" y="712220"/>
                    <a:pt x="531738" y="709026"/>
                    <a:pt x="535099" y="708186"/>
                  </a:cubicBezTo>
                  <a:cubicBezTo>
                    <a:pt x="538460" y="707346"/>
                    <a:pt x="542886" y="708466"/>
                    <a:pt x="547537" y="707178"/>
                  </a:cubicBezTo>
                  <a:cubicBezTo>
                    <a:pt x="552187" y="705889"/>
                    <a:pt x="558517" y="701521"/>
                    <a:pt x="562999" y="700456"/>
                  </a:cubicBezTo>
                  <a:cubicBezTo>
                    <a:pt x="567481" y="699392"/>
                    <a:pt x="571852" y="699112"/>
                    <a:pt x="574429" y="700792"/>
                  </a:cubicBezTo>
                  <a:cubicBezTo>
                    <a:pt x="577006" y="702473"/>
                    <a:pt x="577958" y="705497"/>
                    <a:pt x="578462" y="710539"/>
                  </a:cubicBezTo>
                  <a:cubicBezTo>
                    <a:pt x="578840" y="714319"/>
                    <a:pt x="577769" y="720653"/>
                    <a:pt x="577446" y="726065"/>
                  </a:cubicBezTo>
                  <a:cubicBezTo>
                    <a:pt x="577447" y="726759"/>
                    <a:pt x="577448" y="727453"/>
                    <a:pt x="577449" y="728148"/>
                  </a:cubicBezTo>
                  <a:lnTo>
                    <a:pt x="576781" y="730369"/>
                  </a:lnTo>
                  <a:cubicBezTo>
                    <a:pt x="574709" y="734065"/>
                    <a:pt x="571628" y="737875"/>
                    <a:pt x="569386" y="740788"/>
                  </a:cubicBezTo>
                  <a:cubicBezTo>
                    <a:pt x="567145" y="743700"/>
                    <a:pt x="564848" y="745437"/>
                    <a:pt x="563335" y="747845"/>
                  </a:cubicBezTo>
                  <a:cubicBezTo>
                    <a:pt x="561823" y="750254"/>
                    <a:pt x="562887" y="752886"/>
                    <a:pt x="560310" y="755239"/>
                  </a:cubicBezTo>
                  <a:cubicBezTo>
                    <a:pt x="557733" y="757592"/>
                    <a:pt x="551739" y="758657"/>
                    <a:pt x="547873" y="761961"/>
                  </a:cubicBezTo>
                  <a:cubicBezTo>
                    <a:pt x="544007" y="765266"/>
                    <a:pt x="540701" y="771876"/>
                    <a:pt x="537116" y="775069"/>
                  </a:cubicBezTo>
                  <a:cubicBezTo>
                    <a:pt x="533531" y="778262"/>
                    <a:pt x="530450" y="778598"/>
                    <a:pt x="526360" y="781118"/>
                  </a:cubicBezTo>
                  <a:cubicBezTo>
                    <a:pt x="522270" y="783639"/>
                    <a:pt x="516723" y="787505"/>
                    <a:pt x="512578" y="790193"/>
                  </a:cubicBezTo>
                  <a:cubicBezTo>
                    <a:pt x="512578" y="790193"/>
                    <a:pt x="505407" y="793946"/>
                    <a:pt x="501485" y="797252"/>
                  </a:cubicBezTo>
                  <a:cubicBezTo>
                    <a:pt x="497564" y="800556"/>
                    <a:pt x="493081" y="806885"/>
                    <a:pt x="489047" y="810023"/>
                  </a:cubicBezTo>
                  <a:cubicBezTo>
                    <a:pt x="485014" y="813160"/>
                    <a:pt x="479860" y="813832"/>
                    <a:pt x="477283" y="816072"/>
                  </a:cubicBezTo>
                  <a:cubicBezTo>
                    <a:pt x="474706" y="818313"/>
                    <a:pt x="472297" y="821954"/>
                    <a:pt x="473585" y="823467"/>
                  </a:cubicBezTo>
                  <a:cubicBezTo>
                    <a:pt x="474874" y="824979"/>
                    <a:pt x="481148" y="825875"/>
                    <a:pt x="485014" y="825148"/>
                  </a:cubicBezTo>
                  <a:cubicBezTo>
                    <a:pt x="488879" y="824419"/>
                    <a:pt x="492072" y="821058"/>
                    <a:pt x="496779" y="819097"/>
                  </a:cubicBezTo>
                  <a:cubicBezTo>
                    <a:pt x="501485" y="817136"/>
                    <a:pt x="508432" y="815569"/>
                    <a:pt x="513250" y="813384"/>
                  </a:cubicBezTo>
                  <a:cubicBezTo>
                    <a:pt x="518068" y="811199"/>
                    <a:pt x="520590" y="809182"/>
                    <a:pt x="525688" y="805990"/>
                  </a:cubicBezTo>
                  <a:cubicBezTo>
                    <a:pt x="530786" y="802797"/>
                    <a:pt x="538405" y="797587"/>
                    <a:pt x="543839" y="794226"/>
                  </a:cubicBezTo>
                  <a:cubicBezTo>
                    <a:pt x="549274" y="790865"/>
                    <a:pt x="553083" y="790249"/>
                    <a:pt x="558293" y="785824"/>
                  </a:cubicBezTo>
                  <a:cubicBezTo>
                    <a:pt x="563503" y="781398"/>
                    <a:pt x="570563" y="772436"/>
                    <a:pt x="575101" y="767675"/>
                  </a:cubicBezTo>
                  <a:cubicBezTo>
                    <a:pt x="579639" y="762913"/>
                    <a:pt x="581375" y="762129"/>
                    <a:pt x="585521" y="757256"/>
                  </a:cubicBezTo>
                  <a:cubicBezTo>
                    <a:pt x="588630" y="753601"/>
                    <a:pt x="593378" y="747646"/>
                    <a:pt x="596929" y="742793"/>
                  </a:cubicBezTo>
                  <a:lnTo>
                    <a:pt x="599633" y="738925"/>
                  </a:lnTo>
                  <a:lnTo>
                    <a:pt x="600312" y="738435"/>
                  </a:lnTo>
                  <a:cubicBezTo>
                    <a:pt x="605690" y="733673"/>
                    <a:pt x="610228" y="725943"/>
                    <a:pt x="615438" y="718941"/>
                  </a:cubicBezTo>
                  <a:cubicBezTo>
                    <a:pt x="620648" y="711939"/>
                    <a:pt x="626475" y="702641"/>
                    <a:pt x="631573" y="696423"/>
                  </a:cubicBezTo>
                  <a:cubicBezTo>
                    <a:pt x="636671" y="690205"/>
                    <a:pt x="641377" y="685611"/>
                    <a:pt x="646026" y="681635"/>
                  </a:cubicBezTo>
                  <a:cubicBezTo>
                    <a:pt x="650677" y="677657"/>
                    <a:pt x="657064" y="675809"/>
                    <a:pt x="659473" y="672560"/>
                  </a:cubicBezTo>
                  <a:cubicBezTo>
                    <a:pt x="661882" y="669311"/>
                    <a:pt x="661041" y="664942"/>
                    <a:pt x="660481" y="662141"/>
                  </a:cubicBezTo>
                  <a:cubicBezTo>
                    <a:pt x="659921" y="659340"/>
                    <a:pt x="656952" y="657828"/>
                    <a:pt x="656111" y="655756"/>
                  </a:cubicBezTo>
                  <a:cubicBezTo>
                    <a:pt x="655271" y="653683"/>
                    <a:pt x="656223" y="651890"/>
                    <a:pt x="655439" y="649705"/>
                  </a:cubicBezTo>
                  <a:cubicBezTo>
                    <a:pt x="654655" y="647521"/>
                    <a:pt x="653983" y="643544"/>
                    <a:pt x="651406" y="642648"/>
                  </a:cubicBezTo>
                  <a:cubicBezTo>
                    <a:pt x="648829" y="641751"/>
                    <a:pt x="643618" y="643880"/>
                    <a:pt x="639976" y="644328"/>
                  </a:cubicBezTo>
                  <a:cubicBezTo>
                    <a:pt x="636335" y="644777"/>
                    <a:pt x="631461" y="644328"/>
                    <a:pt x="629556" y="645337"/>
                  </a:cubicBezTo>
                  <a:cubicBezTo>
                    <a:pt x="627651" y="646345"/>
                    <a:pt x="629388" y="649201"/>
                    <a:pt x="628548" y="650378"/>
                  </a:cubicBezTo>
                  <a:cubicBezTo>
                    <a:pt x="627707" y="651554"/>
                    <a:pt x="625466" y="650658"/>
                    <a:pt x="624514" y="652394"/>
                  </a:cubicBezTo>
                  <a:cubicBezTo>
                    <a:pt x="623562" y="654131"/>
                    <a:pt x="622890" y="657884"/>
                    <a:pt x="622833" y="660797"/>
                  </a:cubicBezTo>
                  <a:cubicBezTo>
                    <a:pt x="622777" y="663710"/>
                    <a:pt x="624850" y="668022"/>
                    <a:pt x="624178" y="669871"/>
                  </a:cubicBezTo>
                  <a:cubicBezTo>
                    <a:pt x="623506" y="671720"/>
                    <a:pt x="620536" y="672280"/>
                    <a:pt x="618799" y="671888"/>
                  </a:cubicBezTo>
                  <a:cubicBezTo>
                    <a:pt x="617062" y="671496"/>
                    <a:pt x="613981" y="671272"/>
                    <a:pt x="613757" y="667518"/>
                  </a:cubicBezTo>
                  <a:cubicBezTo>
                    <a:pt x="613533" y="663766"/>
                    <a:pt x="616278" y="653739"/>
                    <a:pt x="617454" y="649369"/>
                  </a:cubicBezTo>
                  <a:cubicBezTo>
                    <a:pt x="618631" y="645000"/>
                    <a:pt x="618295" y="643600"/>
                    <a:pt x="620816" y="641303"/>
                  </a:cubicBezTo>
                  <a:cubicBezTo>
                    <a:pt x="623338" y="639006"/>
                    <a:pt x="628772" y="636878"/>
                    <a:pt x="632581" y="635590"/>
                  </a:cubicBezTo>
                  <a:cubicBezTo>
                    <a:pt x="636391" y="634301"/>
                    <a:pt x="640200" y="634189"/>
                    <a:pt x="643674" y="633573"/>
                  </a:cubicBezTo>
                  <a:cubicBezTo>
                    <a:pt x="643674" y="633573"/>
                    <a:pt x="647484" y="631948"/>
                    <a:pt x="653422" y="631892"/>
                  </a:cubicBezTo>
                  <a:cubicBezTo>
                    <a:pt x="659361" y="631836"/>
                    <a:pt x="672023" y="633237"/>
                    <a:pt x="679305" y="633237"/>
                  </a:cubicBezTo>
                  <a:cubicBezTo>
                    <a:pt x="686588" y="633237"/>
                    <a:pt x="692527" y="633125"/>
                    <a:pt x="697120" y="631892"/>
                  </a:cubicBezTo>
                  <a:cubicBezTo>
                    <a:pt x="701715" y="630660"/>
                    <a:pt x="706869" y="629036"/>
                    <a:pt x="706869" y="625843"/>
                  </a:cubicBezTo>
                  <a:cubicBezTo>
                    <a:pt x="706869" y="622650"/>
                    <a:pt x="700315" y="615928"/>
                    <a:pt x="697120" y="612735"/>
                  </a:cubicBezTo>
                  <a:cubicBezTo>
                    <a:pt x="693927" y="609543"/>
                    <a:pt x="691238" y="606910"/>
                    <a:pt x="687709" y="606686"/>
                  </a:cubicBezTo>
                  <a:cubicBezTo>
                    <a:pt x="684179" y="606462"/>
                    <a:pt x="679586" y="610775"/>
                    <a:pt x="675944" y="611391"/>
                  </a:cubicBezTo>
                  <a:cubicBezTo>
                    <a:pt x="672303" y="612007"/>
                    <a:pt x="668436" y="610047"/>
                    <a:pt x="665859" y="610383"/>
                  </a:cubicBezTo>
                  <a:cubicBezTo>
                    <a:pt x="663282" y="610719"/>
                    <a:pt x="663394" y="612679"/>
                    <a:pt x="660481" y="613407"/>
                  </a:cubicBezTo>
                  <a:cubicBezTo>
                    <a:pt x="657568" y="614136"/>
                    <a:pt x="653086" y="613855"/>
                    <a:pt x="648380" y="614752"/>
                  </a:cubicBezTo>
                  <a:cubicBezTo>
                    <a:pt x="643674" y="615648"/>
                    <a:pt x="636671" y="618225"/>
                    <a:pt x="632245" y="618785"/>
                  </a:cubicBezTo>
                  <a:cubicBezTo>
                    <a:pt x="627819" y="619346"/>
                    <a:pt x="624570" y="619009"/>
                    <a:pt x="621825" y="618113"/>
                  </a:cubicBezTo>
                  <a:cubicBezTo>
                    <a:pt x="619079" y="617217"/>
                    <a:pt x="616726" y="615424"/>
                    <a:pt x="615774" y="613407"/>
                  </a:cubicBezTo>
                  <a:cubicBezTo>
                    <a:pt x="614821" y="611391"/>
                    <a:pt x="614485" y="608758"/>
                    <a:pt x="616110" y="606013"/>
                  </a:cubicBezTo>
                  <a:cubicBezTo>
                    <a:pt x="617735" y="603268"/>
                    <a:pt x="621601" y="599852"/>
                    <a:pt x="625522" y="596939"/>
                  </a:cubicBezTo>
                  <a:cubicBezTo>
                    <a:pt x="629444" y="594026"/>
                    <a:pt x="634878" y="591170"/>
                    <a:pt x="639640" y="588537"/>
                  </a:cubicBezTo>
                  <a:cubicBezTo>
                    <a:pt x="644402" y="585904"/>
                    <a:pt x="650341" y="583663"/>
                    <a:pt x="654095" y="581143"/>
                  </a:cubicBezTo>
                  <a:cubicBezTo>
                    <a:pt x="657848" y="578622"/>
                    <a:pt x="661489" y="575989"/>
                    <a:pt x="662162" y="573413"/>
                  </a:cubicBezTo>
                  <a:cubicBezTo>
                    <a:pt x="662834" y="570836"/>
                    <a:pt x="660537" y="567923"/>
                    <a:pt x="658128" y="565682"/>
                  </a:cubicBezTo>
                  <a:cubicBezTo>
                    <a:pt x="655719" y="563442"/>
                    <a:pt x="650565" y="560809"/>
                    <a:pt x="647708" y="559969"/>
                  </a:cubicBezTo>
                  <a:cubicBezTo>
                    <a:pt x="644850" y="559128"/>
                    <a:pt x="643337" y="559856"/>
                    <a:pt x="640985" y="560641"/>
                  </a:cubicBezTo>
                  <a:cubicBezTo>
                    <a:pt x="638632" y="561425"/>
                    <a:pt x="635550" y="563274"/>
                    <a:pt x="633590" y="564673"/>
                  </a:cubicBezTo>
                  <a:cubicBezTo>
                    <a:pt x="631629" y="566074"/>
                    <a:pt x="631069" y="568371"/>
                    <a:pt x="629220" y="569043"/>
                  </a:cubicBezTo>
                  <a:cubicBezTo>
                    <a:pt x="627371" y="569715"/>
                    <a:pt x="623842" y="569323"/>
                    <a:pt x="622497" y="568707"/>
                  </a:cubicBezTo>
                  <a:cubicBezTo>
                    <a:pt x="621153" y="568091"/>
                    <a:pt x="620704" y="567250"/>
                    <a:pt x="621153" y="565346"/>
                  </a:cubicBezTo>
                  <a:cubicBezTo>
                    <a:pt x="621601" y="563442"/>
                    <a:pt x="623114" y="559856"/>
                    <a:pt x="625186" y="557279"/>
                  </a:cubicBezTo>
                  <a:cubicBezTo>
                    <a:pt x="627259" y="554703"/>
                    <a:pt x="632581" y="552294"/>
                    <a:pt x="633590" y="549886"/>
                  </a:cubicBezTo>
                  <a:cubicBezTo>
                    <a:pt x="634598" y="547477"/>
                    <a:pt x="634038" y="545572"/>
                    <a:pt x="631237" y="542828"/>
                  </a:cubicBezTo>
                  <a:cubicBezTo>
                    <a:pt x="628436" y="540083"/>
                    <a:pt x="621265" y="536385"/>
                    <a:pt x="616782" y="533417"/>
                  </a:cubicBezTo>
                  <a:cubicBezTo>
                    <a:pt x="612300" y="530448"/>
                    <a:pt x="608659" y="526359"/>
                    <a:pt x="604345" y="525015"/>
                  </a:cubicBezTo>
                  <a:cubicBezTo>
                    <a:pt x="602188" y="524343"/>
                    <a:pt x="599639" y="524161"/>
                    <a:pt x="597223" y="524280"/>
                  </a:cubicBezTo>
                  <a:close/>
                  <a:moveTo>
                    <a:pt x="566024" y="465526"/>
                  </a:moveTo>
                  <a:cubicBezTo>
                    <a:pt x="569834" y="465638"/>
                    <a:pt x="573654" y="465562"/>
                    <a:pt x="577454" y="465862"/>
                  </a:cubicBezTo>
                  <a:cubicBezTo>
                    <a:pt x="577953" y="465901"/>
                    <a:pt x="578413" y="466213"/>
                    <a:pt x="578798" y="466534"/>
                  </a:cubicBezTo>
                  <a:cubicBezTo>
                    <a:pt x="579109" y="466793"/>
                    <a:pt x="579246" y="467207"/>
                    <a:pt x="579470" y="467543"/>
                  </a:cubicBezTo>
                  <a:cubicBezTo>
                    <a:pt x="578145" y="469530"/>
                    <a:pt x="579625" y="467673"/>
                    <a:pt x="577454" y="469223"/>
                  </a:cubicBezTo>
                  <a:cubicBezTo>
                    <a:pt x="577067" y="469500"/>
                    <a:pt x="576841" y="469968"/>
                    <a:pt x="576445" y="470232"/>
                  </a:cubicBezTo>
                  <a:cubicBezTo>
                    <a:pt x="575728" y="470710"/>
                    <a:pt x="572862" y="470890"/>
                    <a:pt x="572748" y="470904"/>
                  </a:cubicBezTo>
                  <a:cubicBezTo>
                    <a:pt x="572300" y="471127"/>
                    <a:pt x="571864" y="471378"/>
                    <a:pt x="571403" y="471575"/>
                  </a:cubicBezTo>
                  <a:cubicBezTo>
                    <a:pt x="571078" y="471715"/>
                    <a:pt x="570672" y="471690"/>
                    <a:pt x="570395" y="471911"/>
                  </a:cubicBezTo>
                  <a:cubicBezTo>
                    <a:pt x="568573" y="473368"/>
                    <a:pt x="570983" y="472583"/>
                    <a:pt x="568713" y="473592"/>
                  </a:cubicBezTo>
                  <a:cubicBezTo>
                    <a:pt x="568066" y="473880"/>
                    <a:pt x="567369" y="474040"/>
                    <a:pt x="566697" y="474264"/>
                  </a:cubicBezTo>
                  <a:cubicBezTo>
                    <a:pt x="563772" y="475239"/>
                    <a:pt x="566041" y="474581"/>
                    <a:pt x="559638" y="474937"/>
                  </a:cubicBezTo>
                  <a:cubicBezTo>
                    <a:pt x="559302" y="475273"/>
                    <a:pt x="559045" y="475714"/>
                    <a:pt x="558629" y="475945"/>
                  </a:cubicBezTo>
                  <a:cubicBezTo>
                    <a:pt x="557960" y="476317"/>
                    <a:pt x="556136" y="476736"/>
                    <a:pt x="555268" y="476953"/>
                  </a:cubicBezTo>
                  <a:cubicBezTo>
                    <a:pt x="554820" y="477289"/>
                    <a:pt x="554435" y="477734"/>
                    <a:pt x="553924" y="477962"/>
                  </a:cubicBezTo>
                  <a:cubicBezTo>
                    <a:pt x="553401" y="478194"/>
                    <a:pt x="552813" y="478260"/>
                    <a:pt x="552243" y="478298"/>
                  </a:cubicBezTo>
                  <a:cubicBezTo>
                    <a:pt x="549446" y="478484"/>
                    <a:pt x="546641" y="478522"/>
                    <a:pt x="543839" y="478634"/>
                  </a:cubicBezTo>
                  <a:cubicBezTo>
                    <a:pt x="542352" y="479377"/>
                    <a:pt x="543839" y="478746"/>
                    <a:pt x="543166" y="478634"/>
                  </a:cubicBezTo>
                  <a:cubicBezTo>
                    <a:pt x="543222" y="477794"/>
                    <a:pt x="543951" y="474656"/>
                    <a:pt x="544175" y="473592"/>
                  </a:cubicBezTo>
                  <a:cubicBezTo>
                    <a:pt x="544287" y="473144"/>
                    <a:pt x="544255" y="472632"/>
                    <a:pt x="544511" y="472247"/>
                  </a:cubicBezTo>
                  <a:cubicBezTo>
                    <a:pt x="544943" y="471601"/>
                    <a:pt x="545902" y="471508"/>
                    <a:pt x="546529" y="471239"/>
                  </a:cubicBezTo>
                  <a:cubicBezTo>
                    <a:pt x="549392" y="470013"/>
                    <a:pt x="546225" y="470733"/>
                    <a:pt x="551235" y="470232"/>
                  </a:cubicBezTo>
                  <a:cubicBezTo>
                    <a:pt x="551683" y="470120"/>
                    <a:pt x="550674" y="470400"/>
                    <a:pt x="552579" y="469896"/>
                  </a:cubicBezTo>
                  <a:cubicBezTo>
                    <a:pt x="554484" y="469391"/>
                    <a:pt x="560422" y="467935"/>
                    <a:pt x="562663" y="467207"/>
                  </a:cubicBezTo>
                  <a:cubicBezTo>
                    <a:pt x="564904" y="466478"/>
                    <a:pt x="566024" y="465526"/>
                    <a:pt x="566024" y="465526"/>
                  </a:cubicBezTo>
                  <a:close/>
                  <a:moveTo>
                    <a:pt x="584785" y="430116"/>
                  </a:moveTo>
                  <a:lnTo>
                    <a:pt x="584387" y="432768"/>
                  </a:lnTo>
                  <a:cubicBezTo>
                    <a:pt x="584093" y="434328"/>
                    <a:pt x="583952" y="435743"/>
                    <a:pt x="584513" y="437199"/>
                  </a:cubicBezTo>
                  <a:lnTo>
                    <a:pt x="585880" y="439416"/>
                  </a:lnTo>
                  <a:lnTo>
                    <a:pt x="582905" y="440353"/>
                  </a:lnTo>
                  <a:cubicBezTo>
                    <a:pt x="581414" y="440809"/>
                    <a:pt x="580101" y="441173"/>
                    <a:pt x="579134" y="441328"/>
                  </a:cubicBezTo>
                  <a:cubicBezTo>
                    <a:pt x="576235" y="441790"/>
                    <a:pt x="575416" y="440298"/>
                    <a:pt x="574479" y="440185"/>
                  </a:cubicBezTo>
                  <a:lnTo>
                    <a:pt x="573899" y="440443"/>
                  </a:lnTo>
                  <a:lnTo>
                    <a:pt x="573557" y="440033"/>
                  </a:lnTo>
                  <a:cubicBezTo>
                    <a:pt x="572892" y="439118"/>
                    <a:pt x="572342" y="438166"/>
                    <a:pt x="572076" y="437199"/>
                  </a:cubicBezTo>
                  <a:lnTo>
                    <a:pt x="571820" y="434244"/>
                  </a:lnTo>
                  <a:lnTo>
                    <a:pt x="575936" y="432970"/>
                  </a:lnTo>
                  <a:cubicBezTo>
                    <a:pt x="579092" y="431854"/>
                    <a:pt x="579807" y="431203"/>
                    <a:pt x="584176" y="430236"/>
                  </a:cubicBezTo>
                  <a:close/>
                  <a:moveTo>
                    <a:pt x="641321" y="425867"/>
                  </a:moveTo>
                  <a:cubicBezTo>
                    <a:pt x="641321" y="425867"/>
                    <a:pt x="644850" y="426203"/>
                    <a:pt x="647372" y="426875"/>
                  </a:cubicBezTo>
                  <a:cubicBezTo>
                    <a:pt x="649893" y="427547"/>
                    <a:pt x="652638" y="429228"/>
                    <a:pt x="656448" y="429900"/>
                  </a:cubicBezTo>
                  <a:cubicBezTo>
                    <a:pt x="660257" y="430572"/>
                    <a:pt x="666755" y="429228"/>
                    <a:pt x="670229" y="430908"/>
                  </a:cubicBezTo>
                  <a:cubicBezTo>
                    <a:pt x="673703" y="432589"/>
                    <a:pt x="676448" y="435669"/>
                    <a:pt x="677289" y="439983"/>
                  </a:cubicBezTo>
                  <a:cubicBezTo>
                    <a:pt x="678129" y="444296"/>
                    <a:pt x="677289" y="452251"/>
                    <a:pt x="675272" y="456787"/>
                  </a:cubicBezTo>
                  <a:cubicBezTo>
                    <a:pt x="673255" y="461325"/>
                    <a:pt x="669501" y="463789"/>
                    <a:pt x="665187" y="467207"/>
                  </a:cubicBezTo>
                  <a:cubicBezTo>
                    <a:pt x="660873" y="470624"/>
                    <a:pt x="654543" y="474376"/>
                    <a:pt x="649389" y="477289"/>
                  </a:cubicBezTo>
                  <a:cubicBezTo>
                    <a:pt x="644234" y="480203"/>
                    <a:pt x="639360" y="482611"/>
                    <a:pt x="634262" y="484683"/>
                  </a:cubicBezTo>
                  <a:cubicBezTo>
                    <a:pt x="629164" y="486756"/>
                    <a:pt x="621825" y="489277"/>
                    <a:pt x="618799" y="489725"/>
                  </a:cubicBezTo>
                  <a:cubicBezTo>
                    <a:pt x="615774" y="490172"/>
                    <a:pt x="617847" y="488941"/>
                    <a:pt x="616110" y="487372"/>
                  </a:cubicBezTo>
                  <a:cubicBezTo>
                    <a:pt x="614807" y="486196"/>
                    <a:pt x="612812" y="482625"/>
                    <a:pt x="610619" y="481054"/>
                  </a:cubicBezTo>
                  <a:lnTo>
                    <a:pt x="610279" y="480942"/>
                  </a:lnTo>
                  <a:lnTo>
                    <a:pt x="610818" y="480115"/>
                  </a:lnTo>
                  <a:cubicBezTo>
                    <a:pt x="611810" y="478658"/>
                    <a:pt x="612791" y="477331"/>
                    <a:pt x="613757" y="476281"/>
                  </a:cubicBezTo>
                  <a:cubicBezTo>
                    <a:pt x="617622" y="472079"/>
                    <a:pt x="622889" y="470904"/>
                    <a:pt x="624850" y="467543"/>
                  </a:cubicBezTo>
                  <a:cubicBezTo>
                    <a:pt x="626811" y="464181"/>
                    <a:pt x="628940" y="460261"/>
                    <a:pt x="625522" y="456115"/>
                  </a:cubicBezTo>
                  <a:cubicBezTo>
                    <a:pt x="622105" y="451971"/>
                    <a:pt x="609163" y="445864"/>
                    <a:pt x="604345" y="442672"/>
                  </a:cubicBezTo>
                  <a:lnTo>
                    <a:pt x="603868" y="442274"/>
                  </a:lnTo>
                  <a:lnTo>
                    <a:pt x="604345" y="441905"/>
                  </a:lnTo>
                  <a:cubicBezTo>
                    <a:pt x="606474" y="438936"/>
                    <a:pt x="604401" y="432046"/>
                    <a:pt x="604682" y="427116"/>
                  </a:cubicBezTo>
                  <a:cubicBezTo>
                    <a:pt x="604690" y="427014"/>
                    <a:pt x="604698" y="426912"/>
                    <a:pt x="604707" y="426810"/>
                  </a:cubicBezTo>
                  <a:lnTo>
                    <a:pt x="606698" y="426539"/>
                  </a:lnTo>
                  <a:cubicBezTo>
                    <a:pt x="612132" y="425867"/>
                    <a:pt x="611012" y="426315"/>
                    <a:pt x="616782" y="426203"/>
                  </a:cubicBezTo>
                  <a:close/>
                  <a:moveTo>
                    <a:pt x="578840" y="411068"/>
                  </a:moveTo>
                  <a:cubicBezTo>
                    <a:pt x="581487" y="410984"/>
                    <a:pt x="584121" y="411432"/>
                    <a:pt x="585185" y="412665"/>
                  </a:cubicBezTo>
                  <a:cubicBezTo>
                    <a:pt x="585717" y="413281"/>
                    <a:pt x="585990" y="414258"/>
                    <a:pt x="586099" y="415440"/>
                  </a:cubicBezTo>
                  <a:cubicBezTo>
                    <a:pt x="586089" y="415997"/>
                    <a:pt x="586078" y="416555"/>
                    <a:pt x="586068" y="417113"/>
                  </a:cubicBezTo>
                  <a:lnTo>
                    <a:pt x="580143" y="418473"/>
                  </a:lnTo>
                  <a:lnTo>
                    <a:pt x="571551" y="420980"/>
                  </a:lnTo>
                  <a:lnTo>
                    <a:pt x="571257" y="417181"/>
                  </a:lnTo>
                  <a:cubicBezTo>
                    <a:pt x="571137" y="415228"/>
                    <a:pt x="571292" y="413561"/>
                    <a:pt x="572412" y="412665"/>
                  </a:cubicBezTo>
                  <a:cubicBezTo>
                    <a:pt x="573532" y="411769"/>
                    <a:pt x="576193" y="411152"/>
                    <a:pt x="578840" y="411068"/>
                  </a:cubicBezTo>
                  <a:close/>
                  <a:moveTo>
                    <a:pt x="322009" y="406264"/>
                  </a:moveTo>
                  <a:cubicBezTo>
                    <a:pt x="318074" y="405968"/>
                    <a:pt x="319633" y="410050"/>
                    <a:pt x="317108" y="411164"/>
                  </a:cubicBezTo>
                  <a:cubicBezTo>
                    <a:pt x="314583" y="412278"/>
                    <a:pt x="308866" y="412055"/>
                    <a:pt x="306862" y="412946"/>
                  </a:cubicBezTo>
                  <a:cubicBezTo>
                    <a:pt x="304857" y="413837"/>
                    <a:pt x="306193" y="415395"/>
                    <a:pt x="305080" y="416508"/>
                  </a:cubicBezTo>
                  <a:cubicBezTo>
                    <a:pt x="303966" y="417622"/>
                    <a:pt x="300996" y="418513"/>
                    <a:pt x="300179" y="419627"/>
                  </a:cubicBezTo>
                  <a:cubicBezTo>
                    <a:pt x="299363" y="420740"/>
                    <a:pt x="298694" y="421112"/>
                    <a:pt x="300179" y="423191"/>
                  </a:cubicBezTo>
                  <a:cubicBezTo>
                    <a:pt x="301664" y="425268"/>
                    <a:pt x="307381" y="429278"/>
                    <a:pt x="309089" y="432099"/>
                  </a:cubicBezTo>
                  <a:cubicBezTo>
                    <a:pt x="310797" y="434919"/>
                    <a:pt x="310351" y="433880"/>
                    <a:pt x="310425" y="440117"/>
                  </a:cubicBezTo>
                  <a:cubicBezTo>
                    <a:pt x="310500" y="446352"/>
                    <a:pt x="309386" y="463427"/>
                    <a:pt x="309534" y="469515"/>
                  </a:cubicBezTo>
                  <a:cubicBezTo>
                    <a:pt x="309683" y="475602"/>
                    <a:pt x="310277" y="474340"/>
                    <a:pt x="311316" y="476641"/>
                  </a:cubicBezTo>
                  <a:cubicBezTo>
                    <a:pt x="312356" y="478943"/>
                    <a:pt x="315251" y="478201"/>
                    <a:pt x="315771" y="483323"/>
                  </a:cubicBezTo>
                  <a:cubicBezTo>
                    <a:pt x="316291" y="488446"/>
                    <a:pt x="315028" y="502179"/>
                    <a:pt x="314435" y="507376"/>
                  </a:cubicBezTo>
                  <a:cubicBezTo>
                    <a:pt x="313841" y="512572"/>
                    <a:pt x="312950" y="509825"/>
                    <a:pt x="312207" y="514503"/>
                  </a:cubicBezTo>
                  <a:cubicBezTo>
                    <a:pt x="311465" y="519179"/>
                    <a:pt x="309757" y="531577"/>
                    <a:pt x="309980" y="535438"/>
                  </a:cubicBezTo>
                  <a:cubicBezTo>
                    <a:pt x="310203" y="539298"/>
                    <a:pt x="312430" y="535661"/>
                    <a:pt x="313544" y="537664"/>
                  </a:cubicBezTo>
                  <a:cubicBezTo>
                    <a:pt x="314657" y="539669"/>
                    <a:pt x="316439" y="544050"/>
                    <a:pt x="316662" y="547464"/>
                  </a:cubicBezTo>
                  <a:lnTo>
                    <a:pt x="316199" y="552071"/>
                  </a:lnTo>
                  <a:lnTo>
                    <a:pt x="315882" y="552114"/>
                  </a:lnTo>
                  <a:cubicBezTo>
                    <a:pt x="314713" y="552179"/>
                    <a:pt x="314249" y="552030"/>
                    <a:pt x="312207" y="552364"/>
                  </a:cubicBezTo>
                  <a:cubicBezTo>
                    <a:pt x="312207" y="552364"/>
                    <a:pt x="302036" y="554740"/>
                    <a:pt x="299289" y="554592"/>
                  </a:cubicBezTo>
                  <a:cubicBezTo>
                    <a:pt x="296541" y="554443"/>
                    <a:pt x="297284" y="552661"/>
                    <a:pt x="295725" y="551473"/>
                  </a:cubicBezTo>
                  <a:cubicBezTo>
                    <a:pt x="294165" y="550285"/>
                    <a:pt x="290972" y="549023"/>
                    <a:pt x="289933" y="547464"/>
                  </a:cubicBezTo>
                  <a:cubicBezTo>
                    <a:pt x="288893" y="545905"/>
                    <a:pt x="289784" y="545015"/>
                    <a:pt x="289487" y="542119"/>
                  </a:cubicBezTo>
                  <a:cubicBezTo>
                    <a:pt x="289190" y="539224"/>
                    <a:pt x="289042" y="533062"/>
                    <a:pt x="288151" y="530092"/>
                  </a:cubicBezTo>
                  <a:cubicBezTo>
                    <a:pt x="287260" y="527123"/>
                    <a:pt x="285329" y="526678"/>
                    <a:pt x="284141" y="524302"/>
                  </a:cubicBezTo>
                  <a:cubicBezTo>
                    <a:pt x="282953" y="521926"/>
                    <a:pt x="282508" y="518511"/>
                    <a:pt x="281023" y="515839"/>
                  </a:cubicBezTo>
                  <a:cubicBezTo>
                    <a:pt x="279538" y="513166"/>
                    <a:pt x="277088" y="510122"/>
                    <a:pt x="275232" y="508267"/>
                  </a:cubicBezTo>
                  <a:cubicBezTo>
                    <a:pt x="273376" y="506411"/>
                    <a:pt x="272708" y="505520"/>
                    <a:pt x="269886" y="504703"/>
                  </a:cubicBezTo>
                  <a:cubicBezTo>
                    <a:pt x="267065" y="503887"/>
                    <a:pt x="261792" y="503590"/>
                    <a:pt x="258303" y="503367"/>
                  </a:cubicBezTo>
                  <a:cubicBezTo>
                    <a:pt x="256558" y="503256"/>
                    <a:pt x="254962" y="503126"/>
                    <a:pt x="253431" y="503089"/>
                  </a:cubicBezTo>
                  <a:cubicBezTo>
                    <a:pt x="251899" y="503051"/>
                    <a:pt x="250433" y="503107"/>
                    <a:pt x="248948" y="503367"/>
                  </a:cubicBezTo>
                  <a:cubicBezTo>
                    <a:pt x="245978" y="503887"/>
                    <a:pt x="241969" y="505223"/>
                    <a:pt x="240483" y="506485"/>
                  </a:cubicBezTo>
                  <a:cubicBezTo>
                    <a:pt x="238998" y="507747"/>
                    <a:pt x="239666" y="509157"/>
                    <a:pt x="240037" y="510939"/>
                  </a:cubicBezTo>
                  <a:cubicBezTo>
                    <a:pt x="240409" y="512721"/>
                    <a:pt x="241969" y="514800"/>
                    <a:pt x="242711" y="517176"/>
                  </a:cubicBezTo>
                  <a:cubicBezTo>
                    <a:pt x="243454" y="519550"/>
                    <a:pt x="243676" y="523486"/>
                    <a:pt x="244493" y="525193"/>
                  </a:cubicBezTo>
                  <a:cubicBezTo>
                    <a:pt x="245310" y="526900"/>
                    <a:pt x="247017" y="526307"/>
                    <a:pt x="247611" y="527420"/>
                  </a:cubicBezTo>
                  <a:cubicBezTo>
                    <a:pt x="248205" y="528533"/>
                    <a:pt x="247908" y="529944"/>
                    <a:pt x="248057" y="531874"/>
                  </a:cubicBezTo>
                  <a:cubicBezTo>
                    <a:pt x="248205" y="533805"/>
                    <a:pt x="248428" y="536106"/>
                    <a:pt x="248502" y="539001"/>
                  </a:cubicBezTo>
                  <a:cubicBezTo>
                    <a:pt x="248577" y="541897"/>
                    <a:pt x="249245" y="546350"/>
                    <a:pt x="248502" y="549246"/>
                  </a:cubicBezTo>
                  <a:cubicBezTo>
                    <a:pt x="247760" y="552141"/>
                    <a:pt x="244345" y="554740"/>
                    <a:pt x="244048" y="556372"/>
                  </a:cubicBezTo>
                  <a:cubicBezTo>
                    <a:pt x="243751" y="558006"/>
                    <a:pt x="246646" y="557783"/>
                    <a:pt x="246721" y="559045"/>
                  </a:cubicBezTo>
                  <a:cubicBezTo>
                    <a:pt x="246795" y="560307"/>
                    <a:pt x="245533" y="562535"/>
                    <a:pt x="244493" y="563945"/>
                  </a:cubicBezTo>
                  <a:cubicBezTo>
                    <a:pt x="243454" y="565355"/>
                    <a:pt x="242711" y="566469"/>
                    <a:pt x="240483" y="567508"/>
                  </a:cubicBezTo>
                  <a:cubicBezTo>
                    <a:pt x="238255" y="568548"/>
                    <a:pt x="233355" y="568993"/>
                    <a:pt x="231128" y="570181"/>
                  </a:cubicBezTo>
                  <a:cubicBezTo>
                    <a:pt x="228900" y="571369"/>
                    <a:pt x="228826" y="573744"/>
                    <a:pt x="227119" y="574635"/>
                  </a:cubicBezTo>
                  <a:cubicBezTo>
                    <a:pt x="225411" y="575526"/>
                    <a:pt x="223481" y="574709"/>
                    <a:pt x="220882" y="575526"/>
                  </a:cubicBezTo>
                  <a:cubicBezTo>
                    <a:pt x="218283" y="576342"/>
                    <a:pt x="215462" y="578867"/>
                    <a:pt x="211526" y="579535"/>
                  </a:cubicBezTo>
                  <a:cubicBezTo>
                    <a:pt x="207591" y="580203"/>
                    <a:pt x="200686" y="578941"/>
                    <a:pt x="197271" y="579535"/>
                  </a:cubicBezTo>
                  <a:cubicBezTo>
                    <a:pt x="193855" y="580129"/>
                    <a:pt x="194821" y="582282"/>
                    <a:pt x="191034" y="583098"/>
                  </a:cubicBezTo>
                  <a:cubicBezTo>
                    <a:pt x="187247" y="583915"/>
                    <a:pt x="178857" y="583692"/>
                    <a:pt x="174551" y="584434"/>
                  </a:cubicBezTo>
                  <a:cubicBezTo>
                    <a:pt x="170244" y="585177"/>
                    <a:pt x="168091" y="586884"/>
                    <a:pt x="165196" y="587553"/>
                  </a:cubicBezTo>
                  <a:cubicBezTo>
                    <a:pt x="162299" y="588221"/>
                    <a:pt x="162447" y="587330"/>
                    <a:pt x="157176" y="588444"/>
                  </a:cubicBezTo>
                  <a:cubicBezTo>
                    <a:pt x="151904" y="589557"/>
                    <a:pt x="137500" y="591562"/>
                    <a:pt x="133565" y="594234"/>
                  </a:cubicBezTo>
                  <a:cubicBezTo>
                    <a:pt x="129630" y="596907"/>
                    <a:pt x="133565" y="601657"/>
                    <a:pt x="133565" y="604479"/>
                  </a:cubicBezTo>
                  <a:lnTo>
                    <a:pt x="133565" y="611160"/>
                  </a:lnTo>
                  <a:cubicBezTo>
                    <a:pt x="136683" y="614278"/>
                    <a:pt x="147524" y="620365"/>
                    <a:pt x="152276" y="623187"/>
                  </a:cubicBezTo>
                  <a:cubicBezTo>
                    <a:pt x="157028" y="626008"/>
                    <a:pt x="158661" y="627938"/>
                    <a:pt x="162076" y="628087"/>
                  </a:cubicBezTo>
                  <a:cubicBezTo>
                    <a:pt x="165493" y="628235"/>
                    <a:pt x="167869" y="627419"/>
                    <a:pt x="172769" y="624077"/>
                  </a:cubicBezTo>
                  <a:cubicBezTo>
                    <a:pt x="177669" y="620736"/>
                    <a:pt x="185910" y="611605"/>
                    <a:pt x="191480" y="608042"/>
                  </a:cubicBezTo>
                  <a:cubicBezTo>
                    <a:pt x="197048" y="604479"/>
                    <a:pt x="200092" y="603365"/>
                    <a:pt x="204844" y="600916"/>
                  </a:cubicBezTo>
                  <a:cubicBezTo>
                    <a:pt x="209596" y="598466"/>
                    <a:pt x="213679" y="595867"/>
                    <a:pt x="219991" y="593343"/>
                  </a:cubicBezTo>
                  <a:cubicBezTo>
                    <a:pt x="226302" y="590819"/>
                    <a:pt x="235880" y="587924"/>
                    <a:pt x="242711" y="585771"/>
                  </a:cubicBezTo>
                  <a:cubicBezTo>
                    <a:pt x="249542" y="583618"/>
                    <a:pt x="256224" y="581688"/>
                    <a:pt x="260976" y="580426"/>
                  </a:cubicBezTo>
                  <a:cubicBezTo>
                    <a:pt x="265727" y="579164"/>
                    <a:pt x="267956" y="578644"/>
                    <a:pt x="271223" y="578199"/>
                  </a:cubicBezTo>
                  <a:cubicBezTo>
                    <a:pt x="274489" y="577753"/>
                    <a:pt x="276865" y="578273"/>
                    <a:pt x="280578" y="577753"/>
                  </a:cubicBezTo>
                  <a:cubicBezTo>
                    <a:pt x="284290" y="577233"/>
                    <a:pt x="290304" y="576120"/>
                    <a:pt x="293497" y="575080"/>
                  </a:cubicBezTo>
                  <a:cubicBezTo>
                    <a:pt x="296690" y="574041"/>
                    <a:pt x="297581" y="572111"/>
                    <a:pt x="299734" y="571518"/>
                  </a:cubicBezTo>
                  <a:cubicBezTo>
                    <a:pt x="301887" y="570924"/>
                    <a:pt x="303966" y="571146"/>
                    <a:pt x="306416" y="571518"/>
                  </a:cubicBezTo>
                  <a:cubicBezTo>
                    <a:pt x="308254" y="571796"/>
                    <a:pt x="308796" y="572743"/>
                    <a:pt x="311240" y="573324"/>
                  </a:cubicBezTo>
                  <a:lnTo>
                    <a:pt x="313434" y="573612"/>
                  </a:lnTo>
                  <a:lnTo>
                    <a:pt x="313439" y="573622"/>
                  </a:lnTo>
                  <a:cubicBezTo>
                    <a:pt x="313646" y="574111"/>
                    <a:pt x="313841" y="574709"/>
                    <a:pt x="313989" y="575526"/>
                  </a:cubicBezTo>
                  <a:cubicBezTo>
                    <a:pt x="314583" y="578793"/>
                    <a:pt x="315400" y="585325"/>
                    <a:pt x="315771" y="588889"/>
                  </a:cubicBezTo>
                  <a:cubicBezTo>
                    <a:pt x="316142" y="592452"/>
                    <a:pt x="316142" y="594382"/>
                    <a:pt x="316217" y="596907"/>
                  </a:cubicBezTo>
                  <a:cubicBezTo>
                    <a:pt x="316291" y="599431"/>
                    <a:pt x="316217" y="601880"/>
                    <a:pt x="316217" y="604033"/>
                  </a:cubicBezTo>
                  <a:cubicBezTo>
                    <a:pt x="316217" y="604033"/>
                    <a:pt x="316365" y="606706"/>
                    <a:pt x="316217" y="609824"/>
                  </a:cubicBezTo>
                  <a:cubicBezTo>
                    <a:pt x="316068" y="612942"/>
                    <a:pt x="314732" y="619846"/>
                    <a:pt x="315326" y="622741"/>
                  </a:cubicBezTo>
                  <a:cubicBezTo>
                    <a:pt x="315919" y="625637"/>
                    <a:pt x="319187" y="624671"/>
                    <a:pt x="319781" y="627196"/>
                  </a:cubicBezTo>
                  <a:cubicBezTo>
                    <a:pt x="320375" y="629719"/>
                    <a:pt x="319558" y="635139"/>
                    <a:pt x="318890" y="637886"/>
                  </a:cubicBezTo>
                  <a:cubicBezTo>
                    <a:pt x="318222" y="640632"/>
                    <a:pt x="317183" y="643379"/>
                    <a:pt x="315771" y="643676"/>
                  </a:cubicBezTo>
                  <a:cubicBezTo>
                    <a:pt x="314360" y="643973"/>
                    <a:pt x="312875" y="641746"/>
                    <a:pt x="310425" y="639667"/>
                  </a:cubicBezTo>
                  <a:cubicBezTo>
                    <a:pt x="307975" y="637589"/>
                    <a:pt x="303892" y="633209"/>
                    <a:pt x="301070" y="631204"/>
                  </a:cubicBezTo>
                  <a:cubicBezTo>
                    <a:pt x="298249" y="629201"/>
                    <a:pt x="296244" y="628829"/>
                    <a:pt x="293497" y="627641"/>
                  </a:cubicBezTo>
                  <a:cubicBezTo>
                    <a:pt x="290749" y="626453"/>
                    <a:pt x="287482" y="625414"/>
                    <a:pt x="284587" y="624077"/>
                  </a:cubicBezTo>
                  <a:cubicBezTo>
                    <a:pt x="281691" y="622741"/>
                    <a:pt x="278647" y="619846"/>
                    <a:pt x="276123" y="619624"/>
                  </a:cubicBezTo>
                  <a:cubicBezTo>
                    <a:pt x="273598" y="619401"/>
                    <a:pt x="271519" y="621627"/>
                    <a:pt x="269441" y="622741"/>
                  </a:cubicBezTo>
                  <a:cubicBezTo>
                    <a:pt x="267362" y="623855"/>
                    <a:pt x="266025" y="623558"/>
                    <a:pt x="263649" y="626305"/>
                  </a:cubicBezTo>
                  <a:cubicBezTo>
                    <a:pt x="261273" y="629052"/>
                    <a:pt x="258600" y="636179"/>
                    <a:pt x="255184" y="639222"/>
                  </a:cubicBezTo>
                  <a:cubicBezTo>
                    <a:pt x="251769" y="642266"/>
                    <a:pt x="247463" y="642414"/>
                    <a:pt x="243157" y="644567"/>
                  </a:cubicBezTo>
                  <a:cubicBezTo>
                    <a:pt x="238849" y="646720"/>
                    <a:pt x="233429" y="650060"/>
                    <a:pt x="229346" y="652139"/>
                  </a:cubicBezTo>
                  <a:cubicBezTo>
                    <a:pt x="225262" y="654218"/>
                    <a:pt x="223184" y="656000"/>
                    <a:pt x="218655" y="657040"/>
                  </a:cubicBezTo>
                  <a:cubicBezTo>
                    <a:pt x="214125" y="658078"/>
                    <a:pt x="206255" y="657633"/>
                    <a:pt x="202171" y="658375"/>
                  </a:cubicBezTo>
                  <a:cubicBezTo>
                    <a:pt x="198087" y="659117"/>
                    <a:pt x="194449" y="658969"/>
                    <a:pt x="194152" y="661493"/>
                  </a:cubicBezTo>
                  <a:cubicBezTo>
                    <a:pt x="193855" y="664018"/>
                    <a:pt x="197939" y="669214"/>
                    <a:pt x="200389" y="673520"/>
                  </a:cubicBezTo>
                  <a:cubicBezTo>
                    <a:pt x="202839" y="677825"/>
                    <a:pt x="204918" y="684879"/>
                    <a:pt x="208853" y="687328"/>
                  </a:cubicBezTo>
                  <a:cubicBezTo>
                    <a:pt x="212788" y="689778"/>
                    <a:pt x="220511" y="687625"/>
                    <a:pt x="224000" y="688219"/>
                  </a:cubicBezTo>
                  <a:cubicBezTo>
                    <a:pt x="227490" y="688813"/>
                    <a:pt x="227044" y="689852"/>
                    <a:pt x="229791" y="690892"/>
                  </a:cubicBezTo>
                  <a:cubicBezTo>
                    <a:pt x="232539" y="691931"/>
                    <a:pt x="237216" y="694604"/>
                    <a:pt x="240483" y="694455"/>
                  </a:cubicBezTo>
                  <a:cubicBezTo>
                    <a:pt x="243751" y="694307"/>
                    <a:pt x="248057" y="691560"/>
                    <a:pt x="249393" y="690001"/>
                  </a:cubicBezTo>
                  <a:cubicBezTo>
                    <a:pt x="250730" y="688442"/>
                    <a:pt x="248948" y="687254"/>
                    <a:pt x="248502" y="685101"/>
                  </a:cubicBezTo>
                  <a:cubicBezTo>
                    <a:pt x="248057" y="682948"/>
                    <a:pt x="245533" y="679088"/>
                    <a:pt x="246721" y="677083"/>
                  </a:cubicBezTo>
                  <a:cubicBezTo>
                    <a:pt x="247908" y="675079"/>
                    <a:pt x="253477" y="674708"/>
                    <a:pt x="255630" y="673075"/>
                  </a:cubicBezTo>
                  <a:cubicBezTo>
                    <a:pt x="257783" y="671441"/>
                    <a:pt x="258006" y="668249"/>
                    <a:pt x="259639" y="667283"/>
                  </a:cubicBezTo>
                  <a:cubicBezTo>
                    <a:pt x="261273" y="666319"/>
                    <a:pt x="263129" y="668249"/>
                    <a:pt x="265430" y="667283"/>
                  </a:cubicBezTo>
                  <a:cubicBezTo>
                    <a:pt x="267733" y="666319"/>
                    <a:pt x="270332" y="663349"/>
                    <a:pt x="273450" y="661493"/>
                  </a:cubicBezTo>
                  <a:cubicBezTo>
                    <a:pt x="276568" y="659637"/>
                    <a:pt x="280578" y="656594"/>
                    <a:pt x="284141" y="656149"/>
                  </a:cubicBezTo>
                  <a:cubicBezTo>
                    <a:pt x="287705" y="655703"/>
                    <a:pt x="291715" y="660231"/>
                    <a:pt x="294834" y="658821"/>
                  </a:cubicBezTo>
                  <a:cubicBezTo>
                    <a:pt x="297952" y="657411"/>
                    <a:pt x="300402" y="647611"/>
                    <a:pt x="302852" y="647686"/>
                  </a:cubicBezTo>
                  <a:cubicBezTo>
                    <a:pt x="305302" y="647760"/>
                    <a:pt x="308272" y="655109"/>
                    <a:pt x="309534" y="659266"/>
                  </a:cubicBezTo>
                  <a:cubicBezTo>
                    <a:pt x="310797" y="663424"/>
                    <a:pt x="310500" y="667878"/>
                    <a:pt x="310425" y="672629"/>
                  </a:cubicBezTo>
                  <a:cubicBezTo>
                    <a:pt x="310351" y="677380"/>
                    <a:pt x="308792" y="683394"/>
                    <a:pt x="309089" y="687773"/>
                  </a:cubicBezTo>
                  <a:cubicBezTo>
                    <a:pt x="309386" y="692154"/>
                    <a:pt x="311836" y="696236"/>
                    <a:pt x="312207" y="698909"/>
                  </a:cubicBezTo>
                  <a:cubicBezTo>
                    <a:pt x="312486" y="700914"/>
                    <a:pt x="310467" y="702334"/>
                    <a:pt x="310474" y="703169"/>
                  </a:cubicBezTo>
                  <a:lnTo>
                    <a:pt x="310513" y="703199"/>
                  </a:lnTo>
                  <a:lnTo>
                    <a:pt x="309980" y="703809"/>
                  </a:lnTo>
                  <a:cubicBezTo>
                    <a:pt x="308643" y="706259"/>
                    <a:pt x="310351" y="711307"/>
                    <a:pt x="308643" y="714499"/>
                  </a:cubicBezTo>
                  <a:cubicBezTo>
                    <a:pt x="306936" y="717691"/>
                    <a:pt x="303298" y="718879"/>
                    <a:pt x="299734" y="722962"/>
                  </a:cubicBezTo>
                  <a:cubicBezTo>
                    <a:pt x="296170" y="727045"/>
                    <a:pt x="291790" y="733429"/>
                    <a:pt x="287260" y="738998"/>
                  </a:cubicBezTo>
                  <a:cubicBezTo>
                    <a:pt x="282731" y="744565"/>
                    <a:pt x="280281" y="749243"/>
                    <a:pt x="272559" y="756369"/>
                  </a:cubicBezTo>
                  <a:cubicBezTo>
                    <a:pt x="264836" y="763496"/>
                    <a:pt x="249765" y="775077"/>
                    <a:pt x="240929" y="781758"/>
                  </a:cubicBezTo>
                  <a:cubicBezTo>
                    <a:pt x="232093" y="788439"/>
                    <a:pt x="225114" y="792746"/>
                    <a:pt x="219546" y="796458"/>
                  </a:cubicBezTo>
                  <a:cubicBezTo>
                    <a:pt x="213976" y="800169"/>
                    <a:pt x="211303" y="801060"/>
                    <a:pt x="207517" y="804030"/>
                  </a:cubicBezTo>
                  <a:cubicBezTo>
                    <a:pt x="203730" y="806999"/>
                    <a:pt x="199944" y="812419"/>
                    <a:pt x="196825" y="814275"/>
                  </a:cubicBezTo>
                  <a:cubicBezTo>
                    <a:pt x="193707" y="816130"/>
                    <a:pt x="192148" y="813087"/>
                    <a:pt x="188806" y="815166"/>
                  </a:cubicBezTo>
                  <a:cubicBezTo>
                    <a:pt x="185465" y="817244"/>
                    <a:pt x="180342" y="824520"/>
                    <a:pt x="176778" y="826746"/>
                  </a:cubicBezTo>
                  <a:cubicBezTo>
                    <a:pt x="173214" y="828974"/>
                    <a:pt x="169205" y="827340"/>
                    <a:pt x="167423" y="828528"/>
                  </a:cubicBezTo>
                  <a:cubicBezTo>
                    <a:pt x="165641" y="829716"/>
                    <a:pt x="167274" y="831646"/>
                    <a:pt x="166087" y="833874"/>
                  </a:cubicBezTo>
                  <a:cubicBezTo>
                    <a:pt x="164899" y="836100"/>
                    <a:pt x="162522" y="839293"/>
                    <a:pt x="160294" y="841891"/>
                  </a:cubicBezTo>
                  <a:cubicBezTo>
                    <a:pt x="158067" y="844489"/>
                    <a:pt x="155543" y="847459"/>
                    <a:pt x="152721" y="849463"/>
                  </a:cubicBezTo>
                  <a:cubicBezTo>
                    <a:pt x="149900" y="851468"/>
                    <a:pt x="146782" y="851468"/>
                    <a:pt x="143366" y="853917"/>
                  </a:cubicBezTo>
                  <a:cubicBezTo>
                    <a:pt x="139951" y="856367"/>
                    <a:pt x="131412" y="862381"/>
                    <a:pt x="132228" y="864162"/>
                  </a:cubicBezTo>
                  <a:cubicBezTo>
                    <a:pt x="133045" y="865944"/>
                    <a:pt x="144480" y="865053"/>
                    <a:pt x="148267" y="864608"/>
                  </a:cubicBezTo>
                  <a:cubicBezTo>
                    <a:pt x="152053" y="864162"/>
                    <a:pt x="152573" y="862010"/>
                    <a:pt x="154949" y="861490"/>
                  </a:cubicBezTo>
                  <a:cubicBezTo>
                    <a:pt x="157324" y="860971"/>
                    <a:pt x="159255" y="862158"/>
                    <a:pt x="162522" y="861490"/>
                  </a:cubicBezTo>
                  <a:cubicBezTo>
                    <a:pt x="165790" y="860822"/>
                    <a:pt x="171061" y="858669"/>
                    <a:pt x="174551" y="857481"/>
                  </a:cubicBezTo>
                  <a:cubicBezTo>
                    <a:pt x="174551" y="857481"/>
                    <a:pt x="179228" y="856145"/>
                    <a:pt x="183460" y="854363"/>
                  </a:cubicBezTo>
                  <a:cubicBezTo>
                    <a:pt x="187692" y="852582"/>
                    <a:pt x="194746" y="848721"/>
                    <a:pt x="199944" y="846791"/>
                  </a:cubicBezTo>
                  <a:cubicBezTo>
                    <a:pt x="205141" y="844860"/>
                    <a:pt x="209670" y="845528"/>
                    <a:pt x="214644" y="842782"/>
                  </a:cubicBezTo>
                  <a:cubicBezTo>
                    <a:pt x="219620" y="840035"/>
                    <a:pt x="224966" y="833725"/>
                    <a:pt x="229791" y="830310"/>
                  </a:cubicBezTo>
                  <a:cubicBezTo>
                    <a:pt x="234617" y="826895"/>
                    <a:pt x="238924" y="825484"/>
                    <a:pt x="243602" y="822293"/>
                  </a:cubicBezTo>
                  <a:cubicBezTo>
                    <a:pt x="248280" y="819100"/>
                    <a:pt x="253700" y="813830"/>
                    <a:pt x="257857" y="811157"/>
                  </a:cubicBezTo>
                  <a:cubicBezTo>
                    <a:pt x="262015" y="808484"/>
                    <a:pt x="264391" y="809152"/>
                    <a:pt x="268550" y="806257"/>
                  </a:cubicBezTo>
                  <a:cubicBezTo>
                    <a:pt x="272708" y="803362"/>
                    <a:pt x="277459" y="798090"/>
                    <a:pt x="282805" y="793785"/>
                  </a:cubicBezTo>
                  <a:cubicBezTo>
                    <a:pt x="288151" y="789479"/>
                    <a:pt x="296170" y="785174"/>
                    <a:pt x="300625" y="780422"/>
                  </a:cubicBezTo>
                  <a:cubicBezTo>
                    <a:pt x="305080" y="775671"/>
                    <a:pt x="305971" y="770920"/>
                    <a:pt x="309534" y="765278"/>
                  </a:cubicBezTo>
                  <a:cubicBezTo>
                    <a:pt x="313098" y="759636"/>
                    <a:pt x="317480" y="751543"/>
                    <a:pt x="322009" y="746570"/>
                  </a:cubicBezTo>
                  <a:cubicBezTo>
                    <a:pt x="326538" y="741596"/>
                    <a:pt x="331883" y="739963"/>
                    <a:pt x="336709" y="735434"/>
                  </a:cubicBezTo>
                  <a:cubicBezTo>
                    <a:pt x="341535" y="730906"/>
                    <a:pt x="346733" y="724372"/>
                    <a:pt x="350966" y="719399"/>
                  </a:cubicBezTo>
                  <a:cubicBezTo>
                    <a:pt x="355198" y="714425"/>
                    <a:pt x="358761" y="710342"/>
                    <a:pt x="362102" y="705590"/>
                  </a:cubicBezTo>
                  <a:cubicBezTo>
                    <a:pt x="363773" y="703215"/>
                    <a:pt x="365648" y="700765"/>
                    <a:pt x="367281" y="698297"/>
                  </a:cubicBezTo>
                  <a:lnTo>
                    <a:pt x="368575" y="696130"/>
                  </a:lnTo>
                  <a:lnTo>
                    <a:pt x="370957" y="693564"/>
                  </a:lnTo>
                  <a:cubicBezTo>
                    <a:pt x="372516" y="691077"/>
                    <a:pt x="373203" y="688367"/>
                    <a:pt x="375022" y="685991"/>
                  </a:cubicBezTo>
                  <a:cubicBezTo>
                    <a:pt x="378660" y="681241"/>
                    <a:pt x="380813" y="676192"/>
                    <a:pt x="383486" y="671293"/>
                  </a:cubicBezTo>
                  <a:cubicBezTo>
                    <a:pt x="384823" y="668843"/>
                    <a:pt x="386419" y="666004"/>
                    <a:pt x="387830" y="663359"/>
                  </a:cubicBezTo>
                  <a:lnTo>
                    <a:pt x="388928" y="661216"/>
                  </a:lnTo>
                  <a:lnTo>
                    <a:pt x="389277" y="661048"/>
                  </a:lnTo>
                  <a:cubicBezTo>
                    <a:pt x="396851" y="656891"/>
                    <a:pt x="398708" y="646720"/>
                    <a:pt x="403088" y="642340"/>
                  </a:cubicBezTo>
                  <a:cubicBezTo>
                    <a:pt x="407469" y="637960"/>
                    <a:pt x="411107" y="637663"/>
                    <a:pt x="415561" y="634768"/>
                  </a:cubicBezTo>
                  <a:cubicBezTo>
                    <a:pt x="420017" y="631872"/>
                    <a:pt x="425882" y="628755"/>
                    <a:pt x="429818" y="624968"/>
                  </a:cubicBezTo>
                  <a:cubicBezTo>
                    <a:pt x="433753" y="621182"/>
                    <a:pt x="436945" y="616357"/>
                    <a:pt x="439172" y="612051"/>
                  </a:cubicBezTo>
                  <a:cubicBezTo>
                    <a:pt x="441400" y="607745"/>
                    <a:pt x="442439" y="604256"/>
                    <a:pt x="443182" y="599134"/>
                  </a:cubicBezTo>
                  <a:cubicBezTo>
                    <a:pt x="443924" y="594011"/>
                    <a:pt x="443924" y="585845"/>
                    <a:pt x="443627" y="581317"/>
                  </a:cubicBezTo>
                  <a:cubicBezTo>
                    <a:pt x="443330" y="576788"/>
                    <a:pt x="441103" y="574189"/>
                    <a:pt x="441400" y="571963"/>
                  </a:cubicBezTo>
                  <a:cubicBezTo>
                    <a:pt x="441697" y="569736"/>
                    <a:pt x="443033" y="569216"/>
                    <a:pt x="445410" y="567954"/>
                  </a:cubicBezTo>
                  <a:cubicBezTo>
                    <a:pt x="447786" y="566692"/>
                    <a:pt x="451127" y="565058"/>
                    <a:pt x="455656" y="564390"/>
                  </a:cubicBezTo>
                  <a:cubicBezTo>
                    <a:pt x="460185" y="563723"/>
                    <a:pt x="465828" y="563871"/>
                    <a:pt x="472585" y="563945"/>
                  </a:cubicBezTo>
                  <a:cubicBezTo>
                    <a:pt x="479341" y="564020"/>
                    <a:pt x="491072" y="564984"/>
                    <a:pt x="496196" y="564835"/>
                  </a:cubicBezTo>
                  <a:cubicBezTo>
                    <a:pt x="501319" y="564687"/>
                    <a:pt x="501839" y="564613"/>
                    <a:pt x="503324" y="563054"/>
                  </a:cubicBezTo>
                  <a:cubicBezTo>
                    <a:pt x="504809" y="561495"/>
                    <a:pt x="504215" y="558154"/>
                    <a:pt x="505106" y="555482"/>
                  </a:cubicBezTo>
                  <a:cubicBezTo>
                    <a:pt x="505997" y="552810"/>
                    <a:pt x="509264" y="549766"/>
                    <a:pt x="508670" y="547018"/>
                  </a:cubicBezTo>
                  <a:cubicBezTo>
                    <a:pt x="508076" y="544272"/>
                    <a:pt x="505477" y="541600"/>
                    <a:pt x="501542" y="539001"/>
                  </a:cubicBezTo>
                  <a:cubicBezTo>
                    <a:pt x="497607" y="536402"/>
                    <a:pt x="489513" y="533805"/>
                    <a:pt x="485058" y="531429"/>
                  </a:cubicBezTo>
                  <a:cubicBezTo>
                    <a:pt x="480604" y="529053"/>
                    <a:pt x="478079" y="525936"/>
                    <a:pt x="474813" y="524748"/>
                  </a:cubicBezTo>
                  <a:cubicBezTo>
                    <a:pt x="471546" y="523560"/>
                    <a:pt x="467610" y="523486"/>
                    <a:pt x="465457" y="524302"/>
                  </a:cubicBezTo>
                  <a:cubicBezTo>
                    <a:pt x="463304" y="525119"/>
                    <a:pt x="463972" y="529053"/>
                    <a:pt x="461893" y="529647"/>
                  </a:cubicBezTo>
                  <a:cubicBezTo>
                    <a:pt x="459814" y="530241"/>
                    <a:pt x="455656" y="527717"/>
                    <a:pt x="452983" y="527865"/>
                  </a:cubicBezTo>
                  <a:cubicBezTo>
                    <a:pt x="450310" y="528014"/>
                    <a:pt x="447860" y="530241"/>
                    <a:pt x="445856" y="530538"/>
                  </a:cubicBezTo>
                  <a:cubicBezTo>
                    <a:pt x="443850" y="530835"/>
                    <a:pt x="442885" y="528830"/>
                    <a:pt x="440954" y="529647"/>
                  </a:cubicBezTo>
                  <a:cubicBezTo>
                    <a:pt x="439024" y="530464"/>
                    <a:pt x="436351" y="534473"/>
                    <a:pt x="434272" y="535438"/>
                  </a:cubicBezTo>
                  <a:cubicBezTo>
                    <a:pt x="432193" y="536402"/>
                    <a:pt x="430412" y="534993"/>
                    <a:pt x="428481" y="535438"/>
                  </a:cubicBezTo>
                  <a:cubicBezTo>
                    <a:pt x="426551" y="535884"/>
                    <a:pt x="425957" y="537293"/>
                    <a:pt x="422690" y="538110"/>
                  </a:cubicBezTo>
                  <a:cubicBezTo>
                    <a:pt x="419423" y="538927"/>
                    <a:pt x="412220" y="539966"/>
                    <a:pt x="408879" y="540337"/>
                  </a:cubicBezTo>
                  <a:cubicBezTo>
                    <a:pt x="405538" y="540709"/>
                    <a:pt x="406355" y="540189"/>
                    <a:pt x="402643" y="540337"/>
                  </a:cubicBezTo>
                  <a:cubicBezTo>
                    <a:pt x="398930" y="540486"/>
                    <a:pt x="391950" y="541599"/>
                    <a:pt x="386604" y="541228"/>
                  </a:cubicBezTo>
                  <a:cubicBezTo>
                    <a:pt x="382595" y="540950"/>
                    <a:pt x="381468" y="538458"/>
                    <a:pt x="376738" y="537887"/>
                  </a:cubicBezTo>
                  <a:lnTo>
                    <a:pt x="374890" y="537814"/>
                  </a:lnTo>
                  <a:lnTo>
                    <a:pt x="374772" y="535125"/>
                  </a:lnTo>
                  <a:cubicBezTo>
                    <a:pt x="374758" y="533744"/>
                    <a:pt x="374818" y="532487"/>
                    <a:pt x="375022" y="531429"/>
                  </a:cubicBezTo>
                  <a:cubicBezTo>
                    <a:pt x="375839" y="527197"/>
                    <a:pt x="377769" y="525639"/>
                    <a:pt x="379922" y="523411"/>
                  </a:cubicBezTo>
                  <a:cubicBezTo>
                    <a:pt x="382075" y="521184"/>
                    <a:pt x="384154" y="520664"/>
                    <a:pt x="387941" y="518066"/>
                  </a:cubicBezTo>
                  <a:cubicBezTo>
                    <a:pt x="391727" y="515468"/>
                    <a:pt x="397742" y="511459"/>
                    <a:pt x="402643" y="507822"/>
                  </a:cubicBezTo>
                  <a:cubicBezTo>
                    <a:pt x="407543" y="504184"/>
                    <a:pt x="412963" y="500174"/>
                    <a:pt x="417343" y="496240"/>
                  </a:cubicBezTo>
                  <a:cubicBezTo>
                    <a:pt x="421725" y="492305"/>
                    <a:pt x="427887" y="487777"/>
                    <a:pt x="428927" y="484214"/>
                  </a:cubicBezTo>
                  <a:cubicBezTo>
                    <a:pt x="429966" y="480650"/>
                    <a:pt x="426031" y="477458"/>
                    <a:pt x="423581" y="474860"/>
                  </a:cubicBezTo>
                  <a:cubicBezTo>
                    <a:pt x="421131" y="472261"/>
                    <a:pt x="417417" y="469663"/>
                    <a:pt x="414225" y="468624"/>
                  </a:cubicBezTo>
                  <a:cubicBezTo>
                    <a:pt x="411032" y="467584"/>
                    <a:pt x="407914" y="468179"/>
                    <a:pt x="404425" y="468624"/>
                  </a:cubicBezTo>
                  <a:cubicBezTo>
                    <a:pt x="400935" y="469069"/>
                    <a:pt x="397000" y="472038"/>
                    <a:pt x="393288" y="471296"/>
                  </a:cubicBezTo>
                  <a:cubicBezTo>
                    <a:pt x="389574" y="470554"/>
                    <a:pt x="384897" y="467436"/>
                    <a:pt x="382150" y="464169"/>
                  </a:cubicBezTo>
                  <a:cubicBezTo>
                    <a:pt x="379403" y="460903"/>
                    <a:pt x="377992" y="456077"/>
                    <a:pt x="376804" y="451698"/>
                  </a:cubicBezTo>
                  <a:cubicBezTo>
                    <a:pt x="375616" y="447317"/>
                    <a:pt x="375765" y="441230"/>
                    <a:pt x="375022" y="437889"/>
                  </a:cubicBezTo>
                  <a:cubicBezTo>
                    <a:pt x="374280" y="434548"/>
                    <a:pt x="374651" y="434103"/>
                    <a:pt x="372349" y="431654"/>
                  </a:cubicBezTo>
                  <a:cubicBezTo>
                    <a:pt x="370048" y="429204"/>
                    <a:pt x="366483" y="426308"/>
                    <a:pt x="361211" y="423191"/>
                  </a:cubicBezTo>
                  <a:cubicBezTo>
                    <a:pt x="355940" y="420072"/>
                    <a:pt x="347253" y="415766"/>
                    <a:pt x="340719" y="412946"/>
                  </a:cubicBezTo>
                  <a:cubicBezTo>
                    <a:pt x="334185" y="410124"/>
                    <a:pt x="325944" y="406561"/>
                    <a:pt x="322009" y="406264"/>
                  </a:cubicBezTo>
                  <a:close/>
                  <a:moveTo>
                    <a:pt x="566689" y="347456"/>
                  </a:moveTo>
                  <a:cubicBezTo>
                    <a:pt x="568601" y="347267"/>
                    <a:pt x="570590" y="347449"/>
                    <a:pt x="571627" y="348233"/>
                  </a:cubicBezTo>
                  <a:cubicBezTo>
                    <a:pt x="572663" y="349018"/>
                    <a:pt x="572201" y="351159"/>
                    <a:pt x="572089" y="353295"/>
                  </a:cubicBezTo>
                  <a:lnTo>
                    <a:pt x="572406" y="356248"/>
                  </a:lnTo>
                  <a:lnTo>
                    <a:pt x="572178" y="358184"/>
                  </a:lnTo>
                  <a:cubicBezTo>
                    <a:pt x="572254" y="360591"/>
                    <a:pt x="573000" y="363889"/>
                    <a:pt x="572076" y="364603"/>
                  </a:cubicBezTo>
                  <a:cubicBezTo>
                    <a:pt x="570843" y="365556"/>
                    <a:pt x="566473" y="363259"/>
                    <a:pt x="565016" y="361914"/>
                  </a:cubicBezTo>
                  <a:lnTo>
                    <a:pt x="562945" y="356309"/>
                  </a:lnTo>
                  <a:lnTo>
                    <a:pt x="563191" y="354939"/>
                  </a:lnTo>
                  <a:cubicBezTo>
                    <a:pt x="562865" y="352865"/>
                    <a:pt x="561122" y="349955"/>
                    <a:pt x="562214" y="348906"/>
                  </a:cubicBezTo>
                  <a:cubicBezTo>
                    <a:pt x="562942" y="348205"/>
                    <a:pt x="564777" y="347645"/>
                    <a:pt x="566689" y="347456"/>
                  </a:cubicBezTo>
                  <a:close/>
                  <a:moveTo>
                    <a:pt x="567789" y="302804"/>
                  </a:moveTo>
                  <a:cubicBezTo>
                    <a:pt x="569274" y="302985"/>
                    <a:pt x="570731" y="303601"/>
                    <a:pt x="571403" y="304778"/>
                  </a:cubicBezTo>
                  <a:cubicBezTo>
                    <a:pt x="572748" y="307131"/>
                    <a:pt x="572916" y="315757"/>
                    <a:pt x="572076" y="317550"/>
                  </a:cubicBezTo>
                  <a:cubicBezTo>
                    <a:pt x="571235" y="319343"/>
                    <a:pt x="567705" y="317886"/>
                    <a:pt x="566360" y="315533"/>
                  </a:cubicBezTo>
                  <a:cubicBezTo>
                    <a:pt x="565016" y="313180"/>
                    <a:pt x="562439" y="304554"/>
                    <a:pt x="564008" y="303433"/>
                  </a:cubicBezTo>
                  <a:cubicBezTo>
                    <a:pt x="564792" y="302873"/>
                    <a:pt x="566305" y="302622"/>
                    <a:pt x="567789" y="302804"/>
                  </a:cubicBezTo>
                  <a:close/>
                  <a:moveTo>
                    <a:pt x="565352" y="223107"/>
                  </a:moveTo>
                  <a:cubicBezTo>
                    <a:pt x="566977" y="223219"/>
                    <a:pt x="567873" y="223443"/>
                    <a:pt x="568377" y="224788"/>
                  </a:cubicBezTo>
                  <a:cubicBezTo>
                    <a:pt x="568755" y="225796"/>
                    <a:pt x="567558" y="228442"/>
                    <a:pt x="567692" y="230034"/>
                  </a:cubicBezTo>
                  <a:lnTo>
                    <a:pt x="567934" y="230435"/>
                  </a:lnTo>
                  <a:lnTo>
                    <a:pt x="566652" y="230839"/>
                  </a:lnTo>
                  <a:cubicBezTo>
                    <a:pt x="562634" y="231871"/>
                    <a:pt x="558853" y="232280"/>
                    <a:pt x="558853" y="232280"/>
                  </a:cubicBezTo>
                  <a:cubicBezTo>
                    <a:pt x="557004" y="232700"/>
                    <a:pt x="557834" y="231734"/>
                    <a:pt x="557159" y="232075"/>
                  </a:cubicBezTo>
                  <a:lnTo>
                    <a:pt x="555964" y="232863"/>
                  </a:lnTo>
                  <a:lnTo>
                    <a:pt x="555767" y="232234"/>
                  </a:lnTo>
                  <a:cubicBezTo>
                    <a:pt x="554754" y="230764"/>
                    <a:pt x="552621" y="229703"/>
                    <a:pt x="552915" y="228484"/>
                  </a:cubicBezTo>
                  <a:cubicBezTo>
                    <a:pt x="553308" y="226861"/>
                    <a:pt x="556557" y="225012"/>
                    <a:pt x="558630" y="224116"/>
                  </a:cubicBezTo>
                  <a:cubicBezTo>
                    <a:pt x="560702" y="223219"/>
                    <a:pt x="563728" y="222995"/>
                    <a:pt x="565352" y="223107"/>
                  </a:cubicBezTo>
                  <a:close/>
                  <a:moveTo>
                    <a:pt x="550103" y="157107"/>
                  </a:moveTo>
                  <a:cubicBezTo>
                    <a:pt x="546539" y="157443"/>
                    <a:pt x="542746" y="158913"/>
                    <a:pt x="538797" y="159249"/>
                  </a:cubicBezTo>
                  <a:cubicBezTo>
                    <a:pt x="533531" y="159698"/>
                    <a:pt x="526584" y="159529"/>
                    <a:pt x="521990" y="159922"/>
                  </a:cubicBezTo>
                  <a:cubicBezTo>
                    <a:pt x="517395" y="160314"/>
                    <a:pt x="510001" y="160762"/>
                    <a:pt x="508544" y="162947"/>
                  </a:cubicBezTo>
                  <a:cubicBezTo>
                    <a:pt x="507088" y="165131"/>
                    <a:pt x="510729" y="168604"/>
                    <a:pt x="513250" y="173029"/>
                  </a:cubicBezTo>
                  <a:cubicBezTo>
                    <a:pt x="515771" y="177454"/>
                    <a:pt x="519861" y="182944"/>
                    <a:pt x="523671" y="189498"/>
                  </a:cubicBezTo>
                  <a:cubicBezTo>
                    <a:pt x="527481" y="196052"/>
                    <a:pt x="533363" y="206135"/>
                    <a:pt x="536108" y="212352"/>
                  </a:cubicBezTo>
                  <a:cubicBezTo>
                    <a:pt x="538853" y="218570"/>
                    <a:pt x="539077" y="221707"/>
                    <a:pt x="540141" y="226805"/>
                  </a:cubicBezTo>
                  <a:cubicBezTo>
                    <a:pt x="541206" y="231902"/>
                    <a:pt x="540533" y="240248"/>
                    <a:pt x="542494" y="242937"/>
                  </a:cubicBezTo>
                  <a:lnTo>
                    <a:pt x="542965" y="243258"/>
                  </a:lnTo>
                  <a:lnTo>
                    <a:pt x="541709" y="244380"/>
                  </a:lnTo>
                  <a:cubicBezTo>
                    <a:pt x="537675" y="248244"/>
                    <a:pt x="535827" y="253286"/>
                    <a:pt x="531625" y="256143"/>
                  </a:cubicBezTo>
                  <a:cubicBezTo>
                    <a:pt x="527423" y="259000"/>
                    <a:pt x="520869" y="259728"/>
                    <a:pt x="516498" y="261521"/>
                  </a:cubicBezTo>
                  <a:cubicBezTo>
                    <a:pt x="512128" y="263313"/>
                    <a:pt x="508655" y="265889"/>
                    <a:pt x="505406" y="266898"/>
                  </a:cubicBezTo>
                  <a:cubicBezTo>
                    <a:pt x="502157" y="267906"/>
                    <a:pt x="500084" y="266618"/>
                    <a:pt x="497003" y="267570"/>
                  </a:cubicBezTo>
                  <a:cubicBezTo>
                    <a:pt x="493920" y="268522"/>
                    <a:pt x="489943" y="271940"/>
                    <a:pt x="486918" y="272612"/>
                  </a:cubicBezTo>
                  <a:cubicBezTo>
                    <a:pt x="483892" y="273284"/>
                    <a:pt x="481091" y="272556"/>
                    <a:pt x="478851" y="271603"/>
                  </a:cubicBezTo>
                  <a:cubicBezTo>
                    <a:pt x="476610" y="270651"/>
                    <a:pt x="475489" y="267738"/>
                    <a:pt x="473472" y="266898"/>
                  </a:cubicBezTo>
                  <a:cubicBezTo>
                    <a:pt x="471456" y="266057"/>
                    <a:pt x="468037" y="265442"/>
                    <a:pt x="466749" y="266562"/>
                  </a:cubicBezTo>
                  <a:cubicBezTo>
                    <a:pt x="465460" y="267682"/>
                    <a:pt x="465404" y="271435"/>
                    <a:pt x="465740" y="273620"/>
                  </a:cubicBezTo>
                  <a:cubicBezTo>
                    <a:pt x="466077" y="275804"/>
                    <a:pt x="465740" y="276925"/>
                    <a:pt x="469102" y="280342"/>
                  </a:cubicBezTo>
                  <a:cubicBezTo>
                    <a:pt x="472464" y="283759"/>
                    <a:pt x="477562" y="292554"/>
                    <a:pt x="485909" y="294121"/>
                  </a:cubicBezTo>
                  <a:cubicBezTo>
                    <a:pt x="494257" y="295690"/>
                    <a:pt x="510840" y="290425"/>
                    <a:pt x="519187" y="289753"/>
                  </a:cubicBezTo>
                  <a:cubicBezTo>
                    <a:pt x="527535" y="289080"/>
                    <a:pt x="533026" y="288464"/>
                    <a:pt x="535995" y="290089"/>
                  </a:cubicBezTo>
                  <a:cubicBezTo>
                    <a:pt x="538964" y="291713"/>
                    <a:pt x="536219" y="295242"/>
                    <a:pt x="537003" y="299499"/>
                  </a:cubicBezTo>
                  <a:cubicBezTo>
                    <a:pt x="537787" y="303756"/>
                    <a:pt x="540757" y="310254"/>
                    <a:pt x="540701" y="315632"/>
                  </a:cubicBezTo>
                  <a:cubicBezTo>
                    <a:pt x="540645" y="321010"/>
                    <a:pt x="537227" y="325771"/>
                    <a:pt x="536667" y="331764"/>
                  </a:cubicBezTo>
                  <a:cubicBezTo>
                    <a:pt x="536107" y="337758"/>
                    <a:pt x="534538" y="347113"/>
                    <a:pt x="537339" y="351594"/>
                  </a:cubicBezTo>
                  <a:lnTo>
                    <a:pt x="537948" y="352158"/>
                  </a:lnTo>
                  <a:lnTo>
                    <a:pt x="538148" y="353184"/>
                  </a:lnTo>
                  <a:cubicBezTo>
                    <a:pt x="538391" y="354548"/>
                    <a:pt x="538559" y="355935"/>
                    <a:pt x="538461" y="357209"/>
                  </a:cubicBezTo>
                  <a:cubicBezTo>
                    <a:pt x="538069" y="362306"/>
                    <a:pt x="536892" y="370260"/>
                    <a:pt x="536780" y="375694"/>
                  </a:cubicBezTo>
                  <a:cubicBezTo>
                    <a:pt x="536668" y="381128"/>
                    <a:pt x="538573" y="386001"/>
                    <a:pt x="537788" y="389810"/>
                  </a:cubicBezTo>
                  <a:cubicBezTo>
                    <a:pt x="537004" y="393619"/>
                    <a:pt x="533531" y="396140"/>
                    <a:pt x="532074" y="398548"/>
                  </a:cubicBezTo>
                  <a:cubicBezTo>
                    <a:pt x="530618" y="400957"/>
                    <a:pt x="529833" y="401293"/>
                    <a:pt x="529049" y="404263"/>
                  </a:cubicBezTo>
                  <a:cubicBezTo>
                    <a:pt x="528265" y="407231"/>
                    <a:pt x="528489" y="413729"/>
                    <a:pt x="527368" y="416361"/>
                  </a:cubicBezTo>
                  <a:cubicBezTo>
                    <a:pt x="526248" y="418994"/>
                    <a:pt x="524231" y="419218"/>
                    <a:pt x="522326" y="420059"/>
                  </a:cubicBezTo>
                  <a:cubicBezTo>
                    <a:pt x="520422" y="420899"/>
                    <a:pt x="519692" y="420843"/>
                    <a:pt x="515939" y="421403"/>
                  </a:cubicBezTo>
                  <a:cubicBezTo>
                    <a:pt x="512185" y="421964"/>
                    <a:pt x="503166" y="421851"/>
                    <a:pt x="499805" y="423420"/>
                  </a:cubicBezTo>
                  <a:cubicBezTo>
                    <a:pt x="496443" y="424988"/>
                    <a:pt x="495771" y="429357"/>
                    <a:pt x="495771" y="430814"/>
                  </a:cubicBezTo>
                  <a:cubicBezTo>
                    <a:pt x="495771" y="432270"/>
                    <a:pt x="496219" y="432551"/>
                    <a:pt x="499805" y="432158"/>
                  </a:cubicBezTo>
                  <a:cubicBezTo>
                    <a:pt x="503390" y="431766"/>
                    <a:pt x="512634" y="429021"/>
                    <a:pt x="517283" y="428461"/>
                  </a:cubicBezTo>
                  <a:cubicBezTo>
                    <a:pt x="521934" y="427901"/>
                    <a:pt x="525912" y="427901"/>
                    <a:pt x="527704" y="428797"/>
                  </a:cubicBezTo>
                  <a:cubicBezTo>
                    <a:pt x="529497" y="429693"/>
                    <a:pt x="525071" y="432046"/>
                    <a:pt x="528041" y="433838"/>
                  </a:cubicBezTo>
                  <a:lnTo>
                    <a:pt x="530106" y="434752"/>
                  </a:lnTo>
                  <a:lnTo>
                    <a:pt x="525982" y="435739"/>
                  </a:lnTo>
                  <a:cubicBezTo>
                    <a:pt x="523573" y="436272"/>
                    <a:pt x="521682" y="436650"/>
                    <a:pt x="518628" y="437630"/>
                  </a:cubicBezTo>
                  <a:cubicBezTo>
                    <a:pt x="512521" y="439591"/>
                    <a:pt x="506191" y="441888"/>
                    <a:pt x="499805" y="444688"/>
                  </a:cubicBezTo>
                  <a:cubicBezTo>
                    <a:pt x="493417" y="447489"/>
                    <a:pt x="484061" y="453538"/>
                    <a:pt x="480308" y="454435"/>
                  </a:cubicBezTo>
                  <a:cubicBezTo>
                    <a:pt x="476554" y="455331"/>
                    <a:pt x="478067" y="451859"/>
                    <a:pt x="477283" y="450066"/>
                  </a:cubicBezTo>
                  <a:cubicBezTo>
                    <a:pt x="476498" y="448273"/>
                    <a:pt x="476555" y="445360"/>
                    <a:pt x="475602" y="443679"/>
                  </a:cubicBezTo>
                  <a:cubicBezTo>
                    <a:pt x="474650" y="442000"/>
                    <a:pt x="473866" y="441608"/>
                    <a:pt x="471569" y="439983"/>
                  </a:cubicBezTo>
                  <a:cubicBezTo>
                    <a:pt x="469271" y="438358"/>
                    <a:pt x="463781" y="433877"/>
                    <a:pt x="461820" y="433934"/>
                  </a:cubicBezTo>
                  <a:cubicBezTo>
                    <a:pt x="459859" y="433989"/>
                    <a:pt x="460979" y="438134"/>
                    <a:pt x="459803" y="440319"/>
                  </a:cubicBezTo>
                  <a:cubicBezTo>
                    <a:pt x="458627" y="442504"/>
                    <a:pt x="455321" y="443679"/>
                    <a:pt x="454761" y="447041"/>
                  </a:cubicBezTo>
                  <a:cubicBezTo>
                    <a:pt x="454201" y="450402"/>
                    <a:pt x="455377" y="456507"/>
                    <a:pt x="456442" y="460485"/>
                  </a:cubicBezTo>
                  <a:cubicBezTo>
                    <a:pt x="457506" y="464461"/>
                    <a:pt x="458626" y="465974"/>
                    <a:pt x="461147" y="470904"/>
                  </a:cubicBezTo>
                  <a:cubicBezTo>
                    <a:pt x="463668" y="475833"/>
                    <a:pt x="467590" y="483619"/>
                    <a:pt x="471569" y="490060"/>
                  </a:cubicBezTo>
                  <a:cubicBezTo>
                    <a:pt x="475546" y="496503"/>
                    <a:pt x="481260" y="505802"/>
                    <a:pt x="485014" y="509554"/>
                  </a:cubicBezTo>
                  <a:cubicBezTo>
                    <a:pt x="488767" y="513307"/>
                    <a:pt x="491512" y="512579"/>
                    <a:pt x="494089" y="512579"/>
                  </a:cubicBezTo>
                  <a:cubicBezTo>
                    <a:pt x="496667" y="512579"/>
                    <a:pt x="499861" y="511010"/>
                    <a:pt x="500477" y="509554"/>
                  </a:cubicBezTo>
                  <a:cubicBezTo>
                    <a:pt x="501093" y="508098"/>
                    <a:pt x="500869" y="506138"/>
                    <a:pt x="500141" y="503505"/>
                  </a:cubicBezTo>
                  <a:cubicBezTo>
                    <a:pt x="499412" y="500872"/>
                    <a:pt x="498404" y="498408"/>
                    <a:pt x="496107" y="493758"/>
                  </a:cubicBezTo>
                  <a:cubicBezTo>
                    <a:pt x="493809" y="489109"/>
                    <a:pt x="488487" y="480426"/>
                    <a:pt x="486358" y="475609"/>
                  </a:cubicBezTo>
                  <a:cubicBezTo>
                    <a:pt x="484230" y="470792"/>
                    <a:pt x="480532" y="468495"/>
                    <a:pt x="483333" y="464854"/>
                  </a:cubicBezTo>
                  <a:cubicBezTo>
                    <a:pt x="486134" y="461213"/>
                    <a:pt x="496947" y="456956"/>
                    <a:pt x="503166" y="453762"/>
                  </a:cubicBezTo>
                  <a:cubicBezTo>
                    <a:pt x="509384" y="450570"/>
                    <a:pt x="514426" y="447601"/>
                    <a:pt x="520646" y="445696"/>
                  </a:cubicBezTo>
                  <a:cubicBezTo>
                    <a:pt x="526864" y="443791"/>
                    <a:pt x="531962" y="444240"/>
                    <a:pt x="540477" y="442336"/>
                  </a:cubicBezTo>
                  <a:cubicBezTo>
                    <a:pt x="542606" y="441860"/>
                    <a:pt x="545170" y="441243"/>
                    <a:pt x="547931" y="440555"/>
                  </a:cubicBezTo>
                  <a:lnTo>
                    <a:pt x="549109" y="440254"/>
                  </a:lnTo>
                  <a:lnTo>
                    <a:pt x="552180" y="440855"/>
                  </a:lnTo>
                  <a:cubicBezTo>
                    <a:pt x="554190" y="441163"/>
                    <a:pt x="556053" y="441485"/>
                    <a:pt x="557957" y="442241"/>
                  </a:cubicBezTo>
                  <a:cubicBezTo>
                    <a:pt x="561767" y="443753"/>
                    <a:pt x="565016" y="447898"/>
                    <a:pt x="568377" y="448627"/>
                  </a:cubicBezTo>
                  <a:lnTo>
                    <a:pt x="571024" y="448617"/>
                  </a:lnTo>
                  <a:lnTo>
                    <a:pt x="569049" y="450738"/>
                  </a:lnTo>
                  <a:cubicBezTo>
                    <a:pt x="564512" y="453538"/>
                    <a:pt x="551739" y="455779"/>
                    <a:pt x="546193" y="457460"/>
                  </a:cubicBezTo>
                  <a:cubicBezTo>
                    <a:pt x="540645" y="459140"/>
                    <a:pt x="538909" y="460317"/>
                    <a:pt x="535772" y="460821"/>
                  </a:cubicBezTo>
                  <a:cubicBezTo>
                    <a:pt x="532634" y="461325"/>
                    <a:pt x="528881" y="461045"/>
                    <a:pt x="527368" y="460485"/>
                  </a:cubicBezTo>
                  <a:cubicBezTo>
                    <a:pt x="525856" y="459925"/>
                    <a:pt x="527648" y="458356"/>
                    <a:pt x="526696" y="457460"/>
                  </a:cubicBezTo>
                  <a:cubicBezTo>
                    <a:pt x="525744" y="456563"/>
                    <a:pt x="523391" y="455499"/>
                    <a:pt x="521654" y="455107"/>
                  </a:cubicBezTo>
                  <a:cubicBezTo>
                    <a:pt x="519917" y="454715"/>
                    <a:pt x="517395" y="454379"/>
                    <a:pt x="516275" y="455107"/>
                  </a:cubicBezTo>
                  <a:cubicBezTo>
                    <a:pt x="515155" y="455835"/>
                    <a:pt x="516275" y="458524"/>
                    <a:pt x="514930" y="459477"/>
                  </a:cubicBezTo>
                  <a:cubicBezTo>
                    <a:pt x="513586" y="460429"/>
                    <a:pt x="506919" y="459477"/>
                    <a:pt x="506191" y="461157"/>
                  </a:cubicBezTo>
                  <a:cubicBezTo>
                    <a:pt x="505463" y="462837"/>
                    <a:pt x="509216" y="465974"/>
                    <a:pt x="510561" y="469559"/>
                  </a:cubicBezTo>
                  <a:cubicBezTo>
                    <a:pt x="511905" y="473144"/>
                    <a:pt x="512297" y="478242"/>
                    <a:pt x="514258" y="482667"/>
                  </a:cubicBezTo>
                  <a:cubicBezTo>
                    <a:pt x="516219" y="487092"/>
                    <a:pt x="519076" y="492301"/>
                    <a:pt x="522326" y="496111"/>
                  </a:cubicBezTo>
                  <a:cubicBezTo>
                    <a:pt x="525576" y="499919"/>
                    <a:pt x="530113" y="504121"/>
                    <a:pt x="533755" y="505521"/>
                  </a:cubicBezTo>
                  <a:cubicBezTo>
                    <a:pt x="537396" y="506922"/>
                    <a:pt x="541038" y="505746"/>
                    <a:pt x="544175" y="504513"/>
                  </a:cubicBezTo>
                  <a:cubicBezTo>
                    <a:pt x="547313" y="503281"/>
                    <a:pt x="548546" y="499303"/>
                    <a:pt x="552579" y="498128"/>
                  </a:cubicBezTo>
                  <a:cubicBezTo>
                    <a:pt x="556613" y="496951"/>
                    <a:pt x="564176" y="498015"/>
                    <a:pt x="568377" y="497455"/>
                  </a:cubicBezTo>
                  <a:cubicBezTo>
                    <a:pt x="572580" y="496895"/>
                    <a:pt x="574373" y="494654"/>
                    <a:pt x="577790" y="494766"/>
                  </a:cubicBezTo>
                  <a:cubicBezTo>
                    <a:pt x="581207" y="494878"/>
                    <a:pt x="584905" y="498464"/>
                    <a:pt x="588882" y="498128"/>
                  </a:cubicBezTo>
                  <a:cubicBezTo>
                    <a:pt x="592860" y="497791"/>
                    <a:pt x="597511" y="496391"/>
                    <a:pt x="601656" y="492749"/>
                  </a:cubicBezTo>
                  <a:lnTo>
                    <a:pt x="602465" y="491830"/>
                  </a:lnTo>
                  <a:lnTo>
                    <a:pt x="604345" y="492413"/>
                  </a:lnTo>
                  <a:cubicBezTo>
                    <a:pt x="605802" y="493702"/>
                    <a:pt x="603393" y="494486"/>
                    <a:pt x="606698" y="497119"/>
                  </a:cubicBezTo>
                  <a:cubicBezTo>
                    <a:pt x="610003" y="499751"/>
                    <a:pt x="616894" y="506474"/>
                    <a:pt x="624178" y="508211"/>
                  </a:cubicBezTo>
                  <a:cubicBezTo>
                    <a:pt x="631461" y="509946"/>
                    <a:pt x="643057" y="508323"/>
                    <a:pt x="650397" y="507538"/>
                  </a:cubicBezTo>
                  <a:cubicBezTo>
                    <a:pt x="657736" y="506754"/>
                    <a:pt x="662834" y="505690"/>
                    <a:pt x="668212" y="503505"/>
                  </a:cubicBezTo>
                  <a:cubicBezTo>
                    <a:pt x="673591" y="501320"/>
                    <a:pt x="678017" y="497679"/>
                    <a:pt x="682667" y="494430"/>
                  </a:cubicBezTo>
                  <a:cubicBezTo>
                    <a:pt x="687317" y="491181"/>
                    <a:pt x="692583" y="487148"/>
                    <a:pt x="696112" y="484011"/>
                  </a:cubicBezTo>
                  <a:cubicBezTo>
                    <a:pt x="699642" y="480874"/>
                    <a:pt x="701883" y="478858"/>
                    <a:pt x="703844" y="475609"/>
                  </a:cubicBezTo>
                  <a:cubicBezTo>
                    <a:pt x="705805" y="472360"/>
                    <a:pt x="707485" y="468271"/>
                    <a:pt x="707878" y="464517"/>
                  </a:cubicBezTo>
                  <a:cubicBezTo>
                    <a:pt x="708270" y="460765"/>
                    <a:pt x="707373" y="457011"/>
                    <a:pt x="706197" y="453090"/>
                  </a:cubicBezTo>
                  <a:cubicBezTo>
                    <a:pt x="705020" y="449170"/>
                    <a:pt x="703452" y="445640"/>
                    <a:pt x="700819" y="440991"/>
                  </a:cubicBezTo>
                  <a:cubicBezTo>
                    <a:pt x="698186" y="436342"/>
                    <a:pt x="694879" y="429620"/>
                    <a:pt x="690398" y="425194"/>
                  </a:cubicBezTo>
                  <a:cubicBezTo>
                    <a:pt x="685916" y="420769"/>
                    <a:pt x="679586" y="416232"/>
                    <a:pt x="673927" y="414440"/>
                  </a:cubicBezTo>
                  <a:cubicBezTo>
                    <a:pt x="668268" y="412647"/>
                    <a:pt x="665915" y="414720"/>
                    <a:pt x="656448" y="414440"/>
                  </a:cubicBezTo>
                  <a:cubicBezTo>
                    <a:pt x="649347" y="414230"/>
                    <a:pt x="637928" y="413011"/>
                    <a:pt x="627298" y="412699"/>
                  </a:cubicBezTo>
                  <a:cubicBezTo>
                    <a:pt x="623754" y="412595"/>
                    <a:pt x="620297" y="412591"/>
                    <a:pt x="617118" y="412759"/>
                  </a:cubicBezTo>
                  <a:lnTo>
                    <a:pt x="605868" y="413901"/>
                  </a:lnTo>
                  <a:lnTo>
                    <a:pt x="606026" y="412329"/>
                  </a:lnTo>
                  <a:cubicBezTo>
                    <a:pt x="606362" y="408743"/>
                    <a:pt x="606698" y="405607"/>
                    <a:pt x="606698" y="405607"/>
                  </a:cubicBezTo>
                  <a:cubicBezTo>
                    <a:pt x="606978" y="402806"/>
                    <a:pt x="607819" y="398380"/>
                    <a:pt x="607707" y="395524"/>
                  </a:cubicBezTo>
                  <a:cubicBezTo>
                    <a:pt x="607595" y="392667"/>
                    <a:pt x="606138" y="391659"/>
                    <a:pt x="606026" y="388465"/>
                  </a:cubicBezTo>
                  <a:cubicBezTo>
                    <a:pt x="605914" y="385273"/>
                    <a:pt x="606978" y="380735"/>
                    <a:pt x="607034" y="376367"/>
                  </a:cubicBezTo>
                  <a:cubicBezTo>
                    <a:pt x="607090" y="371997"/>
                    <a:pt x="606866" y="366060"/>
                    <a:pt x="606362" y="362250"/>
                  </a:cubicBezTo>
                  <a:cubicBezTo>
                    <a:pt x="605858" y="358442"/>
                    <a:pt x="605746" y="357770"/>
                    <a:pt x="604009" y="353512"/>
                  </a:cubicBezTo>
                  <a:lnTo>
                    <a:pt x="603389" y="351504"/>
                  </a:lnTo>
                  <a:lnTo>
                    <a:pt x="603140" y="349564"/>
                  </a:lnTo>
                  <a:cubicBezTo>
                    <a:pt x="602972" y="348352"/>
                    <a:pt x="602832" y="347015"/>
                    <a:pt x="602888" y="345544"/>
                  </a:cubicBezTo>
                  <a:cubicBezTo>
                    <a:pt x="603112" y="339663"/>
                    <a:pt x="602552" y="328740"/>
                    <a:pt x="602215" y="322017"/>
                  </a:cubicBezTo>
                  <a:cubicBezTo>
                    <a:pt x="601879" y="315295"/>
                    <a:pt x="601655" y="309862"/>
                    <a:pt x="600871" y="305213"/>
                  </a:cubicBezTo>
                  <a:cubicBezTo>
                    <a:pt x="600087" y="300564"/>
                    <a:pt x="598126" y="297987"/>
                    <a:pt x="597510" y="294121"/>
                  </a:cubicBezTo>
                  <a:cubicBezTo>
                    <a:pt x="596893" y="290257"/>
                    <a:pt x="597790" y="284935"/>
                    <a:pt x="597174" y="282023"/>
                  </a:cubicBezTo>
                  <a:cubicBezTo>
                    <a:pt x="596557" y="279109"/>
                    <a:pt x="594204" y="278941"/>
                    <a:pt x="593811" y="276645"/>
                  </a:cubicBezTo>
                  <a:cubicBezTo>
                    <a:pt x="593419" y="274349"/>
                    <a:pt x="592299" y="271211"/>
                    <a:pt x="594820" y="268242"/>
                  </a:cubicBezTo>
                  <a:cubicBezTo>
                    <a:pt x="597342" y="265274"/>
                    <a:pt x="604064" y="262249"/>
                    <a:pt x="608938" y="258831"/>
                  </a:cubicBezTo>
                  <a:cubicBezTo>
                    <a:pt x="613812" y="255415"/>
                    <a:pt x="620535" y="251157"/>
                    <a:pt x="624065" y="247740"/>
                  </a:cubicBezTo>
                  <a:cubicBezTo>
                    <a:pt x="627594" y="244324"/>
                    <a:pt x="630059" y="241915"/>
                    <a:pt x="630115" y="238330"/>
                  </a:cubicBezTo>
                  <a:cubicBezTo>
                    <a:pt x="630171" y="234745"/>
                    <a:pt x="627034" y="229479"/>
                    <a:pt x="624401" y="226231"/>
                  </a:cubicBezTo>
                  <a:cubicBezTo>
                    <a:pt x="621768" y="222982"/>
                    <a:pt x="617397" y="221021"/>
                    <a:pt x="614316" y="218837"/>
                  </a:cubicBezTo>
                  <a:cubicBezTo>
                    <a:pt x="611235" y="216652"/>
                    <a:pt x="608490" y="213683"/>
                    <a:pt x="605913" y="213123"/>
                  </a:cubicBezTo>
                  <a:cubicBezTo>
                    <a:pt x="603336" y="212563"/>
                    <a:pt x="601655" y="214243"/>
                    <a:pt x="598854" y="215476"/>
                  </a:cubicBezTo>
                  <a:cubicBezTo>
                    <a:pt x="596753" y="216400"/>
                    <a:pt x="592320" y="218774"/>
                    <a:pt x="590235" y="219902"/>
                  </a:cubicBezTo>
                  <a:lnTo>
                    <a:pt x="589393" y="220360"/>
                  </a:lnTo>
                  <a:lnTo>
                    <a:pt x="589345" y="220019"/>
                  </a:lnTo>
                  <a:cubicBezTo>
                    <a:pt x="589064" y="219326"/>
                    <a:pt x="588518" y="218711"/>
                    <a:pt x="588210" y="218066"/>
                  </a:cubicBezTo>
                  <a:cubicBezTo>
                    <a:pt x="587594" y="216778"/>
                    <a:pt x="584737" y="215994"/>
                    <a:pt x="585185" y="214705"/>
                  </a:cubicBezTo>
                  <a:cubicBezTo>
                    <a:pt x="585633" y="213416"/>
                    <a:pt x="588602" y="212744"/>
                    <a:pt x="590899" y="210335"/>
                  </a:cubicBezTo>
                  <a:cubicBezTo>
                    <a:pt x="593196" y="207927"/>
                    <a:pt x="597959" y="204454"/>
                    <a:pt x="598967" y="200253"/>
                  </a:cubicBezTo>
                  <a:cubicBezTo>
                    <a:pt x="599976" y="196052"/>
                    <a:pt x="598407" y="188938"/>
                    <a:pt x="596951" y="185129"/>
                  </a:cubicBezTo>
                  <a:cubicBezTo>
                    <a:pt x="595493" y="181320"/>
                    <a:pt x="593196" y="179863"/>
                    <a:pt x="590227" y="177398"/>
                  </a:cubicBezTo>
                  <a:cubicBezTo>
                    <a:pt x="587258" y="174934"/>
                    <a:pt x="583168" y="172469"/>
                    <a:pt x="579135" y="170341"/>
                  </a:cubicBezTo>
                  <a:cubicBezTo>
                    <a:pt x="575101" y="168212"/>
                    <a:pt x="570283" y="166811"/>
                    <a:pt x="566024" y="164626"/>
                  </a:cubicBezTo>
                  <a:cubicBezTo>
                    <a:pt x="561767" y="162443"/>
                    <a:pt x="558125" y="158129"/>
                    <a:pt x="553588" y="157233"/>
                  </a:cubicBezTo>
                  <a:cubicBezTo>
                    <a:pt x="552453" y="157009"/>
                    <a:pt x="551291" y="156994"/>
                    <a:pt x="550103" y="157107"/>
                  </a:cubicBezTo>
                  <a:close/>
                  <a:moveTo>
                    <a:pt x="0" y="0"/>
                  </a:moveTo>
                  <a:lnTo>
                    <a:pt x="839788" y="0"/>
                  </a:lnTo>
                  <a:lnTo>
                    <a:pt x="839788" y="1212850"/>
                  </a:lnTo>
                  <a:lnTo>
                    <a:pt x="0" y="1212850"/>
                  </a:lnTo>
                  <a:close/>
                </a:path>
              </a:pathLst>
            </a:cu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grpSp>
    </p:spTree>
    <p:extLst>
      <p:ext uri="{BB962C8B-B14F-4D97-AF65-F5344CB8AC3E}">
        <p14:creationId xmlns:p14="http://schemas.microsoft.com/office/powerpoint/2010/main" val="4062237113"/>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考试标准">
    <p:spTree>
      <p:nvGrpSpPr>
        <p:cNvPr id="1" name=""/>
        <p:cNvGrpSpPr/>
        <p:nvPr/>
      </p:nvGrpSpPr>
      <p:grpSpPr>
        <a:xfrm>
          <a:off x="0" y="0"/>
          <a:ext cx="0" cy="0"/>
          <a:chOff x="0" y="0"/>
          <a:chExt cx="0" cy="0"/>
        </a:xfrm>
      </p:grpSpPr>
      <p:grpSp>
        <p:nvGrpSpPr>
          <p:cNvPr id="2" name="组合 1"/>
          <p:cNvGrpSpPr/>
          <p:nvPr userDrawn="1"/>
        </p:nvGrpSpPr>
        <p:grpSpPr>
          <a:xfrm>
            <a:off x="10036559" y="-26590"/>
            <a:ext cx="1891295"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6176" y="991413"/>
              <a:ext cx="1315049" cy="461665"/>
            </a:xfrm>
            <a:prstGeom prst="rect">
              <a:avLst/>
            </a:prstGeom>
            <a:noFill/>
          </p:spPr>
          <p:txBody>
            <a:bodyPr wrap="none" rtlCol="0">
              <a:spAutoFit/>
            </a:bodyPr>
            <a:lstStyle/>
            <a:p>
              <a:r>
                <a:rPr lang="zh-CN" altLang="en-US" sz="3000" dirty="0" smtClean="0">
                  <a:solidFill>
                    <a:schemeClr val="bg1"/>
                  </a:solidFill>
                  <a:latin typeface="黑体" panose="02010600030101010101" pitchFamily="2" charset="-122"/>
                  <a:ea typeface="黑体" panose="02010600030101010101" pitchFamily="2" charset="-122"/>
                </a:rPr>
                <a:t>考试标准</a:t>
              </a:r>
              <a:endParaRPr lang="zh-CN" altLang="en-US" sz="3000" dirty="0">
                <a:solidFill>
                  <a:schemeClr val="bg1"/>
                </a:solidFill>
                <a:latin typeface="黑体" panose="02010600030101010101" pitchFamily="2" charset="-122"/>
                <a:ea typeface="黑体" panose="02010600030101010101" pitchFamily="2" charset="-122"/>
              </a:endParaRPr>
            </a:p>
          </p:txBody>
        </p:sp>
      </p:grpSp>
    </p:spTree>
    <p:extLst>
      <p:ext uri="{BB962C8B-B14F-4D97-AF65-F5344CB8AC3E}">
        <p14:creationId xmlns:p14="http://schemas.microsoft.com/office/powerpoint/2010/main" val="346391360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考纲要求">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49" cy="461665"/>
            </a:xfrm>
            <a:prstGeom prst="rect">
              <a:avLst/>
            </a:prstGeom>
            <a:noFill/>
          </p:spPr>
          <p:txBody>
            <a:bodyPr wrap="none" rtlCol="0">
              <a:spAutoFit/>
            </a:bodyPr>
            <a:lstStyle/>
            <a:p>
              <a:pPr marL="0" marR="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考纲要求</a:t>
              </a:r>
            </a:p>
          </p:txBody>
        </p:sp>
      </p:grpSp>
    </p:spTree>
    <p:extLst>
      <p:ext uri="{BB962C8B-B14F-4D97-AF65-F5344CB8AC3E}">
        <p14:creationId xmlns:p14="http://schemas.microsoft.com/office/powerpoint/2010/main" val="403552912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深度思考">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51" cy="461665"/>
            </a:xfrm>
            <a:prstGeom prst="rect">
              <a:avLst/>
            </a:prstGeom>
            <a:noFill/>
          </p:spPr>
          <p:txBody>
            <a:bodyPr wrap="none" rtlCol="0">
              <a:spAutoFit/>
            </a:bodyPr>
            <a:lstStyle/>
            <a:p>
              <a:pPr marL="0" marR="0" lvl="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深度思考</a:t>
              </a:r>
              <a:endParaRPr lang="zh-CN" altLang="en-US" sz="3000" kern="1200" dirty="0">
                <a:solidFill>
                  <a:schemeClr val="bg1"/>
                </a:solidFill>
                <a:latin typeface="黑体" panose="02010600030101010101" pitchFamily="2" charset="-122"/>
                <a:ea typeface="黑体" panose="02010600030101010101" pitchFamily="2" charset="-122"/>
                <a:cs typeface="+mn-cs"/>
              </a:endParaRPr>
            </a:p>
          </p:txBody>
        </p:sp>
      </p:grpSp>
    </p:spTree>
    <p:extLst>
      <p:ext uri="{BB962C8B-B14F-4D97-AF65-F5344CB8AC3E}">
        <p14:creationId xmlns:p14="http://schemas.microsoft.com/office/powerpoint/2010/main" val="100340334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知识梳理</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85055284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27958"/>
      </p:ext>
    </p:extLst>
  </p:cSld>
  <p:clrMap bg1="lt1" tx1="dk1" bg2="lt2" tx2="dk2" accent1="accent1" accent2="accent2" accent3="accent3" accent4="accent4" accent5="accent5" accent6="accent6" hlink="hlink" folHlink="folHlink"/>
  <p:sldLayoutIdLst>
    <p:sldLayoutId id="2147483794" r:id="rId1"/>
    <p:sldLayoutId id="2147483810" r:id="rId2"/>
    <p:sldLayoutId id="2147483812" r:id="rId3"/>
    <p:sldLayoutId id="2147483813" r:id="rId4"/>
    <p:sldLayoutId id="2147483818" r:id="rId5"/>
    <p:sldLayoutId id="2147483819" r:id="rId6"/>
    <p:sldLayoutId id="2147483820" r:id="rId7"/>
    <p:sldLayoutId id="2147483821" r:id="rId8"/>
    <p:sldLayoutId id="2147483822" r:id="rId9"/>
    <p:sldLayoutId id="2147483823" r:id="rId10"/>
    <p:sldLayoutId id="2147483824" r:id="rId11"/>
    <p:sldLayoutId id="2147483825" r:id="rId12"/>
    <p:sldLayoutId id="2147483826" r:id="rId13"/>
    <p:sldLayoutId id="2147483827" r:id="rId14"/>
    <p:sldLayoutId id="2147483828" r:id="rId15"/>
    <p:sldLayoutId id="2147483829" r:id="rId16"/>
    <p:sldLayoutId id="2147483830" r:id="rId17"/>
    <p:sldLayoutId id="2147483831" r:id="rId18"/>
    <p:sldLayoutId id="2147483832" r:id="rId19"/>
    <p:sldLayoutId id="2147483833" r:id="rId20"/>
    <p:sldLayoutId id="2147483834" r:id="rId21"/>
  </p:sldLayoutIdLst>
  <p:timing>
    <p:tnLst>
      <p:par>
        <p:cTn id="1" dur="indefinite" restart="never" nodeType="tmRoot"/>
      </p:par>
    </p:tnLst>
  </p:timing>
  <p:txStyles>
    <p:titleStyle>
      <a:lvl1pPr algn="ctr" defTabSz="1219140" rtl="0" eaLnBrk="1" latinLnBrk="0" hangingPunct="1">
        <a:spcBef>
          <a:spcPct val="0"/>
        </a:spcBef>
        <a:buNone/>
        <a:defRPr sz="5900" kern="1200">
          <a:solidFill>
            <a:schemeClr val="tx1"/>
          </a:solidFill>
          <a:latin typeface="+mj-lt"/>
          <a:ea typeface="+mj-ea"/>
          <a:cs typeface="+mj-cs"/>
        </a:defRPr>
      </a:lvl1pPr>
    </p:titleStyle>
    <p:bodyStyle>
      <a:lvl1pPr marL="457178" indent="-457178" algn="l" defTabSz="121914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50" indent="-380981" algn="l" defTabSz="1219140"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925" indent="-304784" algn="l" defTabSz="121914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493"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06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Word_Document4.docx"/><Relationship Id="rId2" Type="http://schemas.openxmlformats.org/officeDocument/2006/relationships/slideLayout" Target="../slideLayouts/slideLayout4.xml"/><Relationship Id="rId1" Type="http://schemas.openxmlformats.org/officeDocument/2006/relationships/vmlDrawing" Target="../drawings/vmlDrawing3.vml"/><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Word_Document5.docx"/><Relationship Id="rId2" Type="http://schemas.openxmlformats.org/officeDocument/2006/relationships/slideLayout" Target="../slideLayouts/slideLayout4.xml"/><Relationship Id="rId1" Type="http://schemas.openxmlformats.org/officeDocument/2006/relationships/vmlDrawing" Target="../drawings/vmlDrawing4.vml"/><Relationship Id="rId6" Type="http://schemas.openxmlformats.org/officeDocument/2006/relationships/image" Target="../media/image11.emf"/><Relationship Id="rId5" Type="http://schemas.openxmlformats.org/officeDocument/2006/relationships/package" Target="../embeddings/Microsoft_Word_Document6.docx"/><Relationship Id="rId4" Type="http://schemas.openxmlformats.org/officeDocument/2006/relationships/image" Target="../media/image10.emf"/></Relationships>
</file>

<file path=ppt/slides/_rels/slide14.xml.rels><?xml version="1.0" encoding="UTF-8" standalone="yes"?>
<Relationships xmlns="http://schemas.openxmlformats.org/package/2006/relationships"><Relationship Id="rId3" Type="http://schemas.openxmlformats.org/officeDocument/2006/relationships/package" Target="../embeddings/Microsoft_Word_Document7.docx"/><Relationship Id="rId2" Type="http://schemas.openxmlformats.org/officeDocument/2006/relationships/slideLayout" Target="../slideLayouts/slideLayout4.xml"/><Relationship Id="rId1" Type="http://schemas.openxmlformats.org/officeDocument/2006/relationships/vmlDrawing" Target="../drawings/vmlDrawing5.vml"/><Relationship Id="rId6" Type="http://schemas.openxmlformats.org/officeDocument/2006/relationships/image" Target="../media/image13.emf"/><Relationship Id="rId5" Type="http://schemas.openxmlformats.org/officeDocument/2006/relationships/package" Target="../embeddings/Microsoft_Word_Document8.docx"/><Relationship Id="rId4"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4.tif"/><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6.ti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4.emf"/><Relationship Id="rId4" Type="http://schemas.openxmlformats.org/officeDocument/2006/relationships/package" Target="../embeddings/Microsoft_Word_Document1.docx"/></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7.tif"/><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slideLayout" Target="../slideLayouts/slideLayout4.xml"/><Relationship Id="rId1" Type="http://schemas.openxmlformats.org/officeDocument/2006/relationships/vmlDrawing" Target="../drawings/vmlDrawing6.vml"/><Relationship Id="rId5" Type="http://schemas.openxmlformats.org/officeDocument/2006/relationships/image" Target="../media/image18.emf"/><Relationship Id="rId4" Type="http://schemas.openxmlformats.org/officeDocument/2006/relationships/package" Target="../embeddings/Microsoft_Word_Document9.docx"/></Relationships>
</file>

<file path=ppt/slides/_rels/slide23.xml.rels><?xml version="1.0" encoding="UTF-8" standalone="yes"?>
<Relationships xmlns="http://schemas.openxmlformats.org/package/2006/relationships"><Relationship Id="rId3" Type="http://schemas.openxmlformats.org/officeDocument/2006/relationships/image" Target="../media/image22.tif"/><Relationship Id="rId7" Type="http://schemas.openxmlformats.org/officeDocument/2006/relationships/image" Target="../media/image21.emf"/><Relationship Id="rId2" Type="http://schemas.openxmlformats.org/officeDocument/2006/relationships/slideLayout" Target="../slideLayouts/slideLayout4.xml"/><Relationship Id="rId1" Type="http://schemas.openxmlformats.org/officeDocument/2006/relationships/vmlDrawing" Target="../drawings/vmlDrawing7.vml"/><Relationship Id="rId6" Type="http://schemas.openxmlformats.org/officeDocument/2006/relationships/package" Target="../embeddings/Microsoft_Word_Document11.docx"/><Relationship Id="rId5" Type="http://schemas.openxmlformats.org/officeDocument/2006/relationships/image" Target="../media/image20.emf"/><Relationship Id="rId4" Type="http://schemas.openxmlformats.org/officeDocument/2006/relationships/package" Target="../embeddings/Microsoft_Word_Document10.docx"/></Relationships>
</file>

<file path=ppt/slides/_rels/slide24.xml.rels><?xml version="1.0" encoding="UTF-8" standalone="yes"?>
<Relationships xmlns="http://schemas.openxmlformats.org/package/2006/relationships"><Relationship Id="rId3" Type="http://schemas.openxmlformats.org/officeDocument/2006/relationships/package" Target="../embeddings/Microsoft_Word_Document12.docx"/><Relationship Id="rId2" Type="http://schemas.openxmlformats.org/officeDocument/2006/relationships/slideLayout" Target="../slideLayouts/slideLayout4.xml"/><Relationship Id="rId1" Type="http://schemas.openxmlformats.org/officeDocument/2006/relationships/vmlDrawing" Target="../drawings/vmlDrawing8.vml"/><Relationship Id="rId6" Type="http://schemas.openxmlformats.org/officeDocument/2006/relationships/image" Target="../media/image24.emf"/><Relationship Id="rId5" Type="http://schemas.openxmlformats.org/officeDocument/2006/relationships/package" Target="../embeddings/Microsoft_Word_Document13.docx"/><Relationship Id="rId4" Type="http://schemas.openxmlformats.org/officeDocument/2006/relationships/image" Target="../media/image23.emf"/></Relationships>
</file>

<file path=ppt/slides/_rels/slide25.xml.rels><?xml version="1.0" encoding="UTF-8" standalone="yes"?>
<Relationships xmlns="http://schemas.openxmlformats.org/package/2006/relationships"><Relationship Id="rId3" Type="http://schemas.openxmlformats.org/officeDocument/2006/relationships/package" Target="../embeddings/Microsoft_Word_Document14.docx"/><Relationship Id="rId2" Type="http://schemas.openxmlformats.org/officeDocument/2006/relationships/slideLayout" Target="../slideLayouts/slideLayout4.xml"/><Relationship Id="rId1" Type="http://schemas.openxmlformats.org/officeDocument/2006/relationships/vmlDrawing" Target="../drawings/vmlDrawing9.vml"/><Relationship Id="rId6" Type="http://schemas.openxmlformats.org/officeDocument/2006/relationships/image" Target="../media/image26.emf"/><Relationship Id="rId5" Type="http://schemas.openxmlformats.org/officeDocument/2006/relationships/package" Target="../embeddings/Microsoft_Word_Document15.docx"/><Relationship Id="rId4" Type="http://schemas.openxmlformats.org/officeDocument/2006/relationships/image" Target="../media/image25.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7.tif"/><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package" Target="../embeddings/Microsoft_Word_Document16.docx"/><Relationship Id="rId2" Type="http://schemas.openxmlformats.org/officeDocument/2006/relationships/slideLayout" Target="../slideLayouts/slideLayout4.xml"/><Relationship Id="rId1" Type="http://schemas.openxmlformats.org/officeDocument/2006/relationships/vmlDrawing" Target="../drawings/vmlDrawing10.vml"/><Relationship Id="rId4" Type="http://schemas.openxmlformats.org/officeDocument/2006/relationships/image" Target="../media/image29.emf"/></Relationships>
</file>

<file path=ppt/slides/_rels/slide32.xml.rels><?xml version="1.0" encoding="UTF-8" standalone="yes"?>
<Relationships xmlns="http://schemas.openxmlformats.org/package/2006/relationships"><Relationship Id="rId3" Type="http://schemas.openxmlformats.org/officeDocument/2006/relationships/slide" Target="slide33.xml"/><Relationship Id="rId2" Type="http://schemas.openxmlformats.org/officeDocument/2006/relationships/slide" Target="slide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slide" Target="slide34.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package" Target="../embeddings/Microsoft_Word_Document17.docx"/><Relationship Id="rId7" Type="http://schemas.openxmlformats.org/officeDocument/2006/relationships/package" Target="../embeddings/Microsoft_Word_Document19.docx"/><Relationship Id="rId12" Type="http://schemas.openxmlformats.org/officeDocument/2006/relationships/image" Target="../media/image34.emf"/><Relationship Id="rId2" Type="http://schemas.openxmlformats.org/officeDocument/2006/relationships/slideLayout" Target="../slideLayouts/slideLayout4.xml"/><Relationship Id="rId1" Type="http://schemas.openxmlformats.org/officeDocument/2006/relationships/vmlDrawing" Target="../drawings/vmlDrawing11.vml"/><Relationship Id="rId6" Type="http://schemas.openxmlformats.org/officeDocument/2006/relationships/image" Target="../media/image31.emf"/><Relationship Id="rId11" Type="http://schemas.openxmlformats.org/officeDocument/2006/relationships/package" Target="../embeddings/Microsoft_Word_Document21.docx"/><Relationship Id="rId5" Type="http://schemas.openxmlformats.org/officeDocument/2006/relationships/package" Target="../embeddings/Microsoft_Word_Document18.docx"/><Relationship Id="rId10" Type="http://schemas.openxmlformats.org/officeDocument/2006/relationships/image" Target="../media/image33.emf"/><Relationship Id="rId4" Type="http://schemas.openxmlformats.org/officeDocument/2006/relationships/image" Target="../media/image30.emf"/><Relationship Id="rId9" Type="http://schemas.openxmlformats.org/officeDocument/2006/relationships/package" Target="../embeddings/Microsoft_Word_Document20.docx"/></Relationships>
</file>

<file path=ppt/slides/_rels/slide35.xml.rels><?xml version="1.0" encoding="UTF-8" standalone="yes"?>
<Relationships xmlns="http://schemas.openxmlformats.org/package/2006/relationships"><Relationship Id="rId3" Type="http://schemas.openxmlformats.org/officeDocument/2006/relationships/package" Target="../embeddings/Microsoft_Word_Document22.docx"/><Relationship Id="rId2" Type="http://schemas.openxmlformats.org/officeDocument/2006/relationships/slideLayout" Target="../slideLayouts/slideLayout4.xml"/><Relationship Id="rId1" Type="http://schemas.openxmlformats.org/officeDocument/2006/relationships/vmlDrawing" Target="../drawings/vmlDrawing12.vml"/><Relationship Id="rId5" Type="http://schemas.openxmlformats.org/officeDocument/2006/relationships/image" Target="../media/image36.tiff"/><Relationship Id="rId4" Type="http://schemas.openxmlformats.org/officeDocument/2006/relationships/image" Target="../media/image35.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Word_Document2.docx"/><Relationship Id="rId7" Type="http://schemas.openxmlformats.org/officeDocument/2006/relationships/image" Target="../media/image7.tif"/><Relationship Id="rId2" Type="http://schemas.openxmlformats.org/officeDocument/2006/relationships/slideLayout" Target="../slideLayouts/slideLayout4.xml"/><Relationship Id="rId1" Type="http://schemas.openxmlformats.org/officeDocument/2006/relationships/vmlDrawing" Target="../drawings/vmlDrawing2.vml"/><Relationship Id="rId6" Type="http://schemas.openxmlformats.org/officeDocument/2006/relationships/image" Target="../media/image6.emf"/><Relationship Id="rId5" Type="http://schemas.openxmlformats.org/officeDocument/2006/relationships/package" Target="../embeddings/Microsoft_Word_Document3.docx"/><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4"/>
          <p:cNvSpPr txBox="1">
            <a:spLocks/>
          </p:cNvSpPr>
          <p:nvPr/>
        </p:nvSpPr>
        <p:spPr>
          <a:xfrm>
            <a:off x="902952" y="4067773"/>
            <a:ext cx="6920446" cy="1471556"/>
          </a:xfrm>
          <a:prstGeom prst="rect">
            <a:avLst/>
          </a:prstGeom>
        </p:spPr>
        <p:txBody>
          <a:bodyPr lIns="121898" tIns="60948" rIns="121898" bIns="60948">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ts val="5700"/>
              </a:lnSpc>
            </a:pPr>
            <a:r>
              <a:rPr lang="zh-CN" altLang="zh-CN" sz="3500" b="1" dirty="0">
                <a:solidFill>
                  <a:schemeClr val="bg1">
                    <a:lumMod val="95000"/>
                  </a:schemeClr>
                </a:solidFill>
                <a:latin typeface="Times New Roman" pitchFamily="18" charset="0"/>
                <a:cs typeface="Times New Roman" pitchFamily="18" charset="0"/>
              </a:rPr>
              <a:t>专题讲座</a:t>
            </a:r>
            <a:r>
              <a:rPr lang="zh-CN" altLang="en-US" sz="3500" b="1" dirty="0">
                <a:solidFill>
                  <a:schemeClr val="bg1">
                    <a:lumMod val="95000"/>
                  </a:schemeClr>
                </a:solidFill>
                <a:latin typeface="Times New Roman" pitchFamily="18" charset="0"/>
                <a:cs typeface="Times New Roman" pitchFamily="18" charset="0"/>
              </a:rPr>
              <a:t>二</a:t>
            </a:r>
            <a:r>
              <a:rPr lang="zh-CN" altLang="zh-CN" sz="3500" b="1" dirty="0">
                <a:solidFill>
                  <a:schemeClr val="bg1">
                    <a:lumMod val="95000"/>
                  </a:schemeClr>
                </a:solidFill>
                <a:latin typeface="Times New Roman" pitchFamily="18" charset="0"/>
                <a:cs typeface="Times New Roman" pitchFamily="18" charset="0"/>
              </a:rPr>
              <a:t>　</a:t>
            </a:r>
            <a:endParaRPr lang="en-US" altLang="zh-CN" sz="3500" b="1" dirty="0" smtClean="0">
              <a:solidFill>
                <a:schemeClr val="bg1">
                  <a:lumMod val="95000"/>
                </a:schemeClr>
              </a:solidFill>
              <a:latin typeface="Times New Roman" pitchFamily="18" charset="0"/>
              <a:cs typeface="Times New Roman" pitchFamily="18" charset="0"/>
            </a:endParaRPr>
          </a:p>
          <a:p>
            <a:pPr algn="l">
              <a:lnSpc>
                <a:spcPts val="5700"/>
              </a:lnSpc>
            </a:pPr>
            <a:r>
              <a:rPr lang="zh-CN" altLang="en-US" sz="3500" b="1" dirty="0" smtClean="0">
                <a:solidFill>
                  <a:schemeClr val="bg1">
                    <a:lumMod val="95000"/>
                  </a:schemeClr>
                </a:solidFill>
                <a:latin typeface="Times New Roman" pitchFamily="18" charset="0"/>
                <a:cs typeface="Times New Roman" pitchFamily="18" charset="0"/>
              </a:rPr>
              <a:t>无机</a:t>
            </a:r>
            <a:r>
              <a:rPr lang="zh-CN" altLang="en-US" sz="3500" b="1" dirty="0">
                <a:solidFill>
                  <a:schemeClr val="bg1">
                    <a:lumMod val="95000"/>
                  </a:schemeClr>
                </a:solidFill>
                <a:latin typeface="Times New Roman" pitchFamily="18" charset="0"/>
                <a:cs typeface="Times New Roman" pitchFamily="18" charset="0"/>
              </a:rPr>
              <a:t>化工流程题解</a:t>
            </a:r>
            <a:r>
              <a:rPr lang="zh-CN" altLang="en-US" sz="3500" b="1">
                <a:solidFill>
                  <a:schemeClr val="bg1">
                    <a:lumMod val="95000"/>
                  </a:schemeClr>
                </a:solidFill>
                <a:latin typeface="Times New Roman" pitchFamily="18" charset="0"/>
                <a:cs typeface="Times New Roman" pitchFamily="18" charset="0"/>
              </a:rPr>
              <a:t>题</a:t>
            </a:r>
            <a:r>
              <a:rPr lang="zh-CN" altLang="en-US" sz="3500" b="1" smtClean="0">
                <a:solidFill>
                  <a:schemeClr val="bg1">
                    <a:lumMod val="95000"/>
                  </a:schemeClr>
                </a:solidFill>
                <a:latin typeface="Times New Roman" pitchFamily="18" charset="0"/>
                <a:cs typeface="Times New Roman" pitchFamily="18" charset="0"/>
              </a:rPr>
              <a:t>方法指导</a:t>
            </a:r>
            <a:endParaRPr lang="zh-CN" altLang="zh-CN" sz="3500" b="1" dirty="0">
              <a:solidFill>
                <a:schemeClr val="bg1">
                  <a:lumMod val="95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166139328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78582" y="189434"/>
            <a:ext cx="11010769"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用化学平衡移动原理解释</a:t>
            </a:r>
            <a:r>
              <a:rPr lang="en-US" altLang="zh-CN" sz="2800" kern="100" dirty="0" err="1">
                <a:latin typeface="Times New Roman"/>
                <a:ea typeface="华文细黑"/>
                <a:cs typeface="Courier New"/>
              </a:rPr>
              <a:t>Ca</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溶液能溶解杂卤石浸出</a:t>
            </a:r>
            <a:r>
              <a:rPr lang="en-US" altLang="zh-CN" sz="2800" kern="100" dirty="0">
                <a:latin typeface="Times New Roman"/>
                <a:ea typeface="华文细黑"/>
                <a:cs typeface="Courier New"/>
              </a:rPr>
              <a:t>K</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的原因：</a:t>
            </a:r>
            <a:r>
              <a:rPr lang="en-US" altLang="zh-CN" sz="2800" kern="100" dirty="0" smtClean="0">
                <a:latin typeface="Times New Roman"/>
                <a:ea typeface="华文细黑"/>
                <a:cs typeface="Courier New"/>
              </a:rPr>
              <a:t>_________________________________________________________________________________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加入</a:t>
            </a:r>
            <a:r>
              <a:rPr lang="en-US" altLang="zh-CN" sz="2800" kern="100" dirty="0" err="1">
                <a:latin typeface="Times New Roman"/>
                <a:ea typeface="华文细黑"/>
                <a:cs typeface="Courier New"/>
              </a:rPr>
              <a:t>Ca</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Mg</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结合生成</a:t>
            </a:r>
            <a:r>
              <a:rPr lang="en-US" altLang="zh-CN" sz="2800" kern="100" dirty="0">
                <a:latin typeface="Times New Roman"/>
                <a:ea typeface="华文细黑"/>
                <a:cs typeface="Courier New"/>
              </a:rPr>
              <a:t>Mg(OH)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沉淀，使</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(Mg</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减小，杂卤石的溶解平衡正向移动，同时</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(Ca</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a:t>
            </a:r>
            <a:r>
              <a:rPr lang="en-US" altLang="zh-CN" sz="2800" i="1" kern="100" dirty="0" smtClean="0">
                <a:latin typeface="Times New Roman"/>
                <a:ea typeface="华文细黑"/>
                <a:cs typeface="Courier New"/>
              </a:rPr>
              <a:t>c</a:t>
            </a:r>
            <a:r>
              <a:rPr lang="en-US" altLang="zh-CN" sz="2800" kern="100" dirty="0" smtClean="0">
                <a:latin typeface="Times New Roman"/>
                <a:ea typeface="华文细黑"/>
                <a:cs typeface="Courier New"/>
              </a:rPr>
              <a:t>(SO  )</a:t>
            </a:r>
            <a:r>
              <a:rPr lang="zh-CN" altLang="zh-CN" sz="2800" kern="100" dirty="0">
                <a:latin typeface="Times New Roman"/>
                <a:ea typeface="华文细黑"/>
                <a:cs typeface="Times New Roman"/>
              </a:rPr>
              <a:t>均增大，从而析出</a:t>
            </a:r>
            <a:r>
              <a:rPr lang="en-US" altLang="zh-CN" sz="2800" kern="100" dirty="0">
                <a:latin typeface="Times New Roman"/>
                <a:ea typeface="华文细黑"/>
                <a:cs typeface="Courier New"/>
              </a:rPr>
              <a:t>CaSO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沉淀，</a:t>
            </a:r>
            <a:r>
              <a:rPr lang="en-US" altLang="zh-CN" sz="2800" kern="100" dirty="0">
                <a:latin typeface="Times New Roman"/>
                <a:ea typeface="华文细黑"/>
                <a:cs typeface="Courier New"/>
              </a:rPr>
              <a:t>K</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留在滤液中</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3552317103"/>
              </p:ext>
            </p:extLst>
          </p:nvPr>
        </p:nvGraphicFramePr>
        <p:xfrm>
          <a:off x="10563558" y="3152676"/>
          <a:ext cx="427038" cy="593725"/>
        </p:xfrm>
        <a:graphic>
          <a:graphicData uri="http://schemas.openxmlformats.org/presentationml/2006/ole">
            <mc:AlternateContent xmlns:mc="http://schemas.openxmlformats.org/markup-compatibility/2006">
              <mc:Choice xmlns:v="urn:schemas-microsoft-com:vml" Requires="v">
                <p:oleObj spid="_x0000_s7240" name="文档" r:id="rId3" imgW="426270" imgH="594270" progId="Word.Document.12">
                  <p:embed/>
                </p:oleObj>
              </mc:Choice>
              <mc:Fallback>
                <p:oleObj name="文档" r:id="rId3" imgW="426270" imgH="594270" progId="Word.Document.12">
                  <p:embed/>
                  <p:pic>
                    <p:nvPicPr>
                      <p:cNvPr id="0" name=""/>
                      <p:cNvPicPr/>
                      <p:nvPr/>
                    </p:nvPicPr>
                    <p:blipFill>
                      <a:blip r:embed="rId4"/>
                      <a:stretch>
                        <a:fillRect/>
                      </a:stretch>
                    </p:blipFill>
                    <p:spPr>
                      <a:xfrm>
                        <a:off x="10563558" y="3152676"/>
                        <a:ext cx="427038" cy="593725"/>
                      </a:xfrm>
                      <a:prstGeom prst="rect">
                        <a:avLst/>
                      </a:prstGeom>
                    </p:spPr>
                  </p:pic>
                </p:oleObj>
              </mc:Fallback>
            </mc:AlternateContent>
          </a:graphicData>
        </a:graphic>
      </p:graphicFrame>
      <p:sp>
        <p:nvSpPr>
          <p:cNvPr id="7" name="矩形 6"/>
          <p:cNvSpPr/>
          <p:nvPr/>
        </p:nvSpPr>
        <p:spPr>
          <a:xfrm>
            <a:off x="531540" y="847031"/>
            <a:ext cx="10793813" cy="1406411"/>
          </a:xfrm>
          <a:prstGeom prst="rect">
            <a:avLst/>
          </a:prstGeom>
        </p:spPr>
        <p:txBody>
          <a:bodyPr>
            <a:spAutoFit/>
          </a:bodyPr>
          <a:lstStyle/>
          <a:p>
            <a:pPr algn="just">
              <a:lnSpc>
                <a:spcPts val="5500"/>
              </a:lnSpc>
              <a:spcAft>
                <a:spcPts val="0"/>
              </a:spcAft>
            </a:pPr>
            <a:r>
              <a:rPr lang="zh-CN" altLang="zh-CN" sz="2800" b="1" kern="100" dirty="0">
                <a:solidFill>
                  <a:srgbClr val="FF0000"/>
                </a:solidFill>
                <a:latin typeface="Times New Roman"/>
                <a:ea typeface="华文细黑"/>
                <a:cs typeface="Times New Roman"/>
              </a:rPr>
              <a:t>加入</a:t>
            </a:r>
            <a:r>
              <a:rPr lang="en-US" altLang="zh-CN" sz="2800" b="1" kern="100" dirty="0" err="1">
                <a:solidFill>
                  <a:srgbClr val="FF0000"/>
                </a:solidFill>
                <a:latin typeface="Times New Roman"/>
                <a:ea typeface="华文细黑"/>
                <a:cs typeface="Courier New"/>
              </a:rPr>
              <a:t>Ca</a:t>
            </a:r>
            <a:r>
              <a:rPr lang="en-US" altLang="zh-CN" sz="2800" b="1" kern="100" dirty="0">
                <a:solidFill>
                  <a:srgbClr val="FF0000"/>
                </a:solidFill>
                <a:latin typeface="Times New Roman"/>
                <a:ea typeface="华文细黑"/>
                <a:cs typeface="Courier New"/>
              </a:rPr>
              <a:t>(OH)</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溶液，</a:t>
            </a:r>
            <a:r>
              <a:rPr lang="en-US" altLang="zh-CN" sz="2800" b="1" kern="100" dirty="0">
                <a:solidFill>
                  <a:srgbClr val="FF0000"/>
                </a:solidFill>
                <a:latin typeface="Times New Roman"/>
                <a:ea typeface="华文细黑"/>
                <a:cs typeface="Courier New"/>
              </a:rPr>
              <a:t>Mg</a:t>
            </a:r>
            <a:r>
              <a:rPr lang="en-US" altLang="zh-CN" sz="2800" b="1" kern="100" baseline="30000" dirty="0">
                <a:solidFill>
                  <a:srgbClr val="FF0000"/>
                </a:solidFill>
                <a:latin typeface="Times New Roman"/>
                <a:ea typeface="华文细黑"/>
                <a:cs typeface="Courier New"/>
              </a:rPr>
              <a:t>2</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与</a:t>
            </a:r>
            <a:r>
              <a:rPr lang="en-US" altLang="zh-CN" sz="2800" b="1" kern="100" dirty="0">
                <a:solidFill>
                  <a:srgbClr val="FF0000"/>
                </a:solidFill>
                <a:latin typeface="Times New Roman"/>
                <a:ea typeface="华文细黑"/>
                <a:cs typeface="Courier New"/>
              </a:rPr>
              <a:t>OH</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结合生成</a:t>
            </a:r>
            <a:r>
              <a:rPr lang="en-US" altLang="zh-CN" sz="2800" b="1" kern="100" dirty="0">
                <a:solidFill>
                  <a:srgbClr val="FF0000"/>
                </a:solidFill>
                <a:latin typeface="Times New Roman"/>
                <a:ea typeface="华文细黑"/>
                <a:cs typeface="Courier New"/>
              </a:rPr>
              <a:t>Mg(OH)</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沉淀，</a:t>
            </a:r>
            <a:r>
              <a:rPr lang="en-US" altLang="zh-CN" sz="2800" b="1" kern="100" dirty="0">
                <a:solidFill>
                  <a:srgbClr val="FF0000"/>
                </a:solidFill>
                <a:latin typeface="Times New Roman"/>
                <a:ea typeface="华文细黑"/>
                <a:cs typeface="Courier New"/>
              </a:rPr>
              <a:t>Mg</a:t>
            </a:r>
            <a:r>
              <a:rPr lang="en-US" altLang="zh-CN" sz="2800" b="1" kern="100" baseline="30000" dirty="0">
                <a:solidFill>
                  <a:srgbClr val="FF0000"/>
                </a:solidFill>
                <a:latin typeface="Times New Roman"/>
                <a:ea typeface="华文细黑"/>
                <a:cs typeface="Courier New"/>
              </a:rPr>
              <a:t>2</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浓度减小，平衡正向移动，</a:t>
            </a:r>
            <a:r>
              <a:rPr lang="en-US" altLang="zh-CN" sz="2800" b="1" kern="100" dirty="0">
                <a:solidFill>
                  <a:srgbClr val="FF0000"/>
                </a:solidFill>
                <a:latin typeface="Times New Roman"/>
                <a:ea typeface="华文细黑"/>
                <a:cs typeface="Courier New"/>
              </a:rPr>
              <a:t>K</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增多</a:t>
            </a:r>
            <a:endParaRPr lang="zh-CN" altLang="zh-CN" sz="2800" b="1" kern="100" dirty="0">
              <a:solidFill>
                <a:srgbClr val="FF0000"/>
              </a:solidFill>
              <a:effectLst/>
              <a:latin typeface="宋体"/>
              <a:cs typeface="Courier New"/>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15061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06574" y="320540"/>
            <a:ext cx="11074344" cy="2821222"/>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除杂</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环节中，先加入</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溶液，经搅拌等操作后，过滤，再加入</a:t>
            </a:r>
            <a:r>
              <a:rPr lang="en-US" altLang="zh-CN" sz="2800" kern="100" dirty="0" smtClean="0">
                <a:latin typeface="Times New Roman"/>
                <a:ea typeface="华文细黑"/>
                <a:cs typeface="Courier New"/>
              </a:rPr>
              <a:t>______</a:t>
            </a:r>
            <a:r>
              <a:rPr lang="zh-CN" altLang="zh-CN" sz="2800" kern="100" dirty="0" smtClean="0">
                <a:latin typeface="Times New Roman"/>
                <a:ea typeface="华文细黑"/>
                <a:cs typeface="Times New Roman"/>
              </a:rPr>
              <a:t>溶液</a:t>
            </a:r>
            <a:r>
              <a:rPr lang="zh-CN" altLang="zh-CN" sz="2800" kern="100" dirty="0">
                <a:latin typeface="Times New Roman"/>
                <a:ea typeface="华文细黑"/>
                <a:cs typeface="Times New Roman"/>
              </a:rPr>
              <a:t>调滤液</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至中性</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滤液</a:t>
            </a:r>
            <a:r>
              <a:rPr lang="zh-CN" altLang="zh-CN" sz="2800" kern="100" dirty="0">
                <a:latin typeface="Times New Roman"/>
                <a:ea typeface="华文细黑"/>
                <a:cs typeface="Times New Roman"/>
              </a:rPr>
              <a:t>中含有</a:t>
            </a:r>
            <a:r>
              <a:rPr lang="en-US" altLang="zh-CN" sz="2800" kern="100" dirty="0">
                <a:latin typeface="Times New Roman"/>
                <a:ea typeface="华文细黑"/>
                <a:cs typeface="Courier New"/>
              </a:rPr>
              <a:t>Ca</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，可先加入过量</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溶液，除去</a:t>
            </a:r>
            <a:r>
              <a:rPr lang="en-US" altLang="zh-CN" sz="2800" kern="100" dirty="0">
                <a:latin typeface="Times New Roman"/>
                <a:ea typeface="华文细黑"/>
                <a:cs typeface="Courier New"/>
              </a:rPr>
              <a:t>Ca</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，过滤后，再加入稀</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调节溶液的</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至中性</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sp>
        <p:nvSpPr>
          <p:cNvPr id="9" name="矩形 8"/>
          <p:cNvSpPr/>
          <p:nvPr/>
        </p:nvSpPr>
        <p:spPr>
          <a:xfrm>
            <a:off x="5009723" y="450725"/>
            <a:ext cx="1183337" cy="523220"/>
          </a:xfrm>
          <a:prstGeom prst="rect">
            <a:avLst/>
          </a:prstGeom>
        </p:spPr>
        <p:txBody>
          <a:bodyPr wrap="none">
            <a:spAutoFit/>
          </a:bodyPr>
          <a:lstStyle/>
          <a:p>
            <a:r>
              <a:rPr lang="en-US" altLang="zh-CN" sz="2800" kern="100" dirty="0">
                <a:solidFill>
                  <a:srgbClr val="FF0000"/>
                </a:solidFill>
                <a:latin typeface="Times New Roman"/>
                <a:ea typeface="华文细黑"/>
              </a:rPr>
              <a:t>K</a:t>
            </a:r>
            <a:r>
              <a:rPr lang="en-US" altLang="zh-CN" sz="2800" kern="100" baseline="-25000" dirty="0">
                <a:solidFill>
                  <a:srgbClr val="FF0000"/>
                </a:solidFill>
                <a:latin typeface="Times New Roman"/>
                <a:ea typeface="华文细黑"/>
              </a:rPr>
              <a:t>2</a:t>
            </a:r>
            <a:r>
              <a:rPr lang="en-US" altLang="zh-CN" sz="2800" kern="100" dirty="0">
                <a:solidFill>
                  <a:srgbClr val="FF0000"/>
                </a:solidFill>
                <a:latin typeface="Times New Roman"/>
                <a:ea typeface="华文细黑"/>
              </a:rPr>
              <a:t>CO</a:t>
            </a:r>
            <a:r>
              <a:rPr lang="en-US" altLang="zh-CN" sz="2800" kern="100" baseline="-25000" dirty="0">
                <a:solidFill>
                  <a:srgbClr val="FF0000"/>
                </a:solidFill>
                <a:latin typeface="Times New Roman"/>
                <a:ea typeface="华文细黑"/>
              </a:rPr>
              <a:t>3</a:t>
            </a:r>
            <a:endParaRPr lang="zh-CN" altLang="en-US" sz="2800" dirty="0">
              <a:solidFill>
                <a:srgbClr val="FF0000"/>
              </a:solidFill>
            </a:endParaRPr>
          </a:p>
        </p:txBody>
      </p:sp>
      <p:sp>
        <p:nvSpPr>
          <p:cNvPr id="11" name="矩形 10"/>
          <p:cNvSpPr/>
          <p:nvPr/>
        </p:nvSpPr>
        <p:spPr>
          <a:xfrm>
            <a:off x="1551077" y="1136897"/>
            <a:ext cx="1144865" cy="523220"/>
          </a:xfrm>
          <a:prstGeom prst="rect">
            <a:avLst/>
          </a:prstGeom>
        </p:spPr>
        <p:txBody>
          <a:bodyPr wrap="none">
            <a:spAutoFit/>
          </a:bodyPr>
          <a:lstStyle/>
          <a:p>
            <a:r>
              <a:rPr lang="en-US" altLang="zh-CN" sz="2800" kern="100">
                <a:solidFill>
                  <a:srgbClr val="FF0000"/>
                </a:solidFill>
                <a:latin typeface="Times New Roman"/>
                <a:ea typeface="华文细黑"/>
              </a:rPr>
              <a:t>H</a:t>
            </a:r>
            <a:r>
              <a:rPr lang="en-US" altLang="zh-CN" sz="2800" kern="100" baseline="-25000">
                <a:solidFill>
                  <a:srgbClr val="FF0000"/>
                </a:solidFill>
                <a:latin typeface="Times New Roman"/>
                <a:ea typeface="华文细黑"/>
              </a:rPr>
              <a:t>2</a:t>
            </a:r>
            <a:r>
              <a:rPr lang="en-US" altLang="zh-CN" sz="2800" kern="100">
                <a:solidFill>
                  <a:srgbClr val="FF0000"/>
                </a:solidFill>
                <a:latin typeface="Times New Roman"/>
                <a:ea typeface="华文细黑"/>
              </a:rPr>
              <a:t>SO</a:t>
            </a:r>
            <a:r>
              <a:rPr lang="en-US" altLang="zh-CN" sz="2800" kern="100" baseline="-25000">
                <a:solidFill>
                  <a:srgbClr val="FF0000"/>
                </a:solidFill>
                <a:latin typeface="Times New Roman"/>
                <a:ea typeface="华文细黑"/>
              </a:rPr>
              <a:t>4</a:t>
            </a:r>
            <a:endParaRPr lang="zh-CN" altLang="en-US" sz="2800" dirty="0">
              <a:solidFill>
                <a:srgbClr val="FF0000"/>
              </a:solidFill>
            </a:endParaRPr>
          </a:p>
        </p:txBody>
      </p:sp>
      <p:sp>
        <p:nvSpPr>
          <p:cNvPr id="6" name="矩形 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578727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linds(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horizontal)">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98676" y="102325"/>
            <a:ext cx="11873194" cy="1307346"/>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不同温度下，</a:t>
            </a:r>
            <a:r>
              <a:rPr lang="en-US" altLang="zh-CN" sz="2800" kern="100" dirty="0">
                <a:latin typeface="Times New Roman"/>
                <a:ea typeface="华文细黑"/>
                <a:cs typeface="Courier New"/>
              </a:rPr>
              <a:t>K</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的浸出浓度与溶浸时间的关系见下图。由图可得，随着温度升高，</a:t>
            </a:r>
            <a:r>
              <a:rPr lang="en-US" altLang="zh-CN" sz="2800" kern="100" dirty="0" smtClean="0">
                <a:latin typeface="宋体"/>
                <a:ea typeface="华文细黑"/>
                <a:cs typeface="Times New Roman"/>
              </a:rPr>
              <a:t>①</a:t>
            </a:r>
            <a:r>
              <a:rPr lang="en-US" altLang="zh-CN" sz="2800" kern="100" dirty="0" smtClean="0">
                <a:latin typeface="Times New Roman"/>
                <a:ea typeface="华文细黑"/>
                <a:cs typeface="Courier New"/>
              </a:rPr>
              <a:t>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a:t>
            </a:r>
            <a:r>
              <a:rPr lang="zh-CN" altLang="zh-CN" sz="2800" kern="100" dirty="0" smtClean="0">
                <a:latin typeface="Times New Roman"/>
                <a:ea typeface="华文细黑"/>
                <a:cs typeface="Times New Roman"/>
              </a:rPr>
              <a:t>，</a:t>
            </a:r>
            <a:r>
              <a:rPr lang="en-US" altLang="zh-CN" sz="2800" kern="100" dirty="0" smtClean="0">
                <a:latin typeface="宋体"/>
                <a:ea typeface="华文细黑"/>
                <a:cs typeface="Times New Roman"/>
              </a:rPr>
              <a:t>②</a:t>
            </a:r>
            <a:r>
              <a:rPr lang="en-US" altLang="zh-CN" sz="2800" kern="100" dirty="0" smtClean="0">
                <a:latin typeface="Times New Roman"/>
                <a:ea typeface="华文细黑"/>
                <a:cs typeface="Courier New"/>
              </a:rPr>
              <a:t>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pic>
        <p:nvPicPr>
          <p:cNvPr id="6146" name="Picture 2" descr="\\李笑影\李笑影\2016\一轮\化学\人教版化学\265.tif"/>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50990" y="1629594"/>
            <a:ext cx="3676988" cy="31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262558" y="4781103"/>
            <a:ext cx="11296938" cy="1384995"/>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由</a:t>
            </a:r>
            <a:r>
              <a:rPr lang="zh-CN" altLang="zh-CN" sz="2800" kern="100" dirty="0">
                <a:latin typeface="Times New Roman"/>
                <a:ea typeface="华文细黑"/>
                <a:cs typeface="Times New Roman"/>
              </a:rPr>
              <a:t>图可知，随着温度升高，溶浸平衡向右移动，</a:t>
            </a:r>
            <a:r>
              <a:rPr lang="en-US" altLang="zh-CN" sz="2800" kern="100" dirty="0">
                <a:latin typeface="Times New Roman"/>
                <a:ea typeface="华文细黑"/>
                <a:cs typeface="Courier New"/>
              </a:rPr>
              <a:t>K</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的溶浸速率增大。</a:t>
            </a:r>
            <a:endParaRPr lang="zh-CN" altLang="zh-CN" sz="2800" kern="100" dirty="0">
              <a:effectLst/>
              <a:latin typeface="宋体"/>
              <a:cs typeface="Courier New"/>
            </a:endParaRPr>
          </a:p>
        </p:txBody>
      </p:sp>
      <p:sp>
        <p:nvSpPr>
          <p:cNvPr id="7" name="矩形 6"/>
          <p:cNvSpPr/>
          <p:nvPr/>
        </p:nvSpPr>
        <p:spPr>
          <a:xfrm>
            <a:off x="2350790" y="865902"/>
            <a:ext cx="3057247"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溶浸平衡向右移动</a:t>
            </a:r>
            <a:endParaRPr lang="zh-CN" altLang="en-US" sz="2800" b="1" dirty="0">
              <a:solidFill>
                <a:srgbClr val="FF0000"/>
              </a:solidFill>
            </a:endParaRPr>
          </a:p>
        </p:txBody>
      </p:sp>
      <p:sp>
        <p:nvSpPr>
          <p:cNvPr id="9" name="矩形 8"/>
          <p:cNvSpPr/>
          <p:nvPr/>
        </p:nvSpPr>
        <p:spPr>
          <a:xfrm>
            <a:off x="5932140" y="881168"/>
            <a:ext cx="3196709" cy="523220"/>
          </a:xfrm>
          <a:prstGeom prst="rect">
            <a:avLst/>
          </a:prstGeom>
        </p:spPr>
        <p:txBody>
          <a:bodyPr wrap="none">
            <a:spAutoFit/>
          </a:bodyPr>
          <a:lstStyle/>
          <a:p>
            <a:r>
              <a:rPr lang="en-US" altLang="zh-CN" sz="2800" b="1" kern="100" dirty="0">
                <a:solidFill>
                  <a:srgbClr val="FF0000"/>
                </a:solidFill>
                <a:latin typeface="Times New Roman"/>
                <a:ea typeface="华文细黑"/>
              </a:rPr>
              <a:t>K</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的溶浸速率增大</a:t>
            </a:r>
            <a:endParaRPr lang="zh-CN" altLang="en-US" sz="2800" b="1" dirty="0">
              <a:solidFill>
                <a:srgbClr val="FF0000"/>
              </a:solidFill>
            </a:endParaRP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339693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linds(horizontal)">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962635156"/>
              </p:ext>
            </p:extLst>
          </p:nvPr>
        </p:nvGraphicFramePr>
        <p:xfrm>
          <a:off x="406846" y="189434"/>
          <a:ext cx="11199812" cy="1838325"/>
        </p:xfrm>
        <a:graphic>
          <a:graphicData uri="http://schemas.openxmlformats.org/presentationml/2006/ole">
            <mc:AlternateContent xmlns:mc="http://schemas.openxmlformats.org/markup-compatibility/2006">
              <mc:Choice xmlns:v="urn:schemas-microsoft-com:vml" Requires="v">
                <p:oleObj spid="_x0000_s8355" name="文档" r:id="rId3" imgW="11318099" imgH="1861152" progId="Word.Document.12">
                  <p:embed/>
                </p:oleObj>
              </mc:Choice>
              <mc:Fallback>
                <p:oleObj name="文档" r:id="rId3" imgW="11318099" imgH="1861152" progId="Word.Document.12">
                  <p:embed/>
                  <p:pic>
                    <p:nvPicPr>
                      <p:cNvPr id="0" name=""/>
                      <p:cNvPicPr/>
                      <p:nvPr/>
                    </p:nvPicPr>
                    <p:blipFill>
                      <a:blip r:embed="rId4"/>
                      <a:stretch>
                        <a:fillRect/>
                      </a:stretch>
                    </p:blipFill>
                    <p:spPr>
                      <a:xfrm>
                        <a:off x="406846" y="189434"/>
                        <a:ext cx="11199812" cy="1838325"/>
                      </a:xfrm>
                      <a:prstGeom prst="rect">
                        <a:avLst/>
                      </a:prstGeom>
                    </p:spPr>
                  </p:pic>
                </p:oleObj>
              </mc:Fallback>
            </mc:AlternateContent>
          </a:graphicData>
        </a:graphic>
      </p:graphicFrame>
      <p:sp>
        <p:nvSpPr>
          <p:cNvPr id="4" name="矩形 3"/>
          <p:cNvSpPr/>
          <p:nvPr/>
        </p:nvSpPr>
        <p:spPr>
          <a:xfrm>
            <a:off x="415585" y="1557586"/>
            <a:ext cx="10964697" cy="1406411"/>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298 K</a:t>
            </a:r>
            <a:r>
              <a:rPr lang="zh-CN" altLang="zh-CN" sz="2800" kern="100" dirty="0">
                <a:latin typeface="Times New Roman"/>
                <a:ea typeface="华文细黑"/>
                <a:cs typeface="Times New Roman"/>
              </a:rPr>
              <a:t>时，</a:t>
            </a:r>
            <a:r>
              <a:rPr lang="en-US" altLang="zh-CN" sz="2800" i="1" kern="100" dirty="0" err="1">
                <a:latin typeface="Times New Roman"/>
                <a:ea typeface="华文细黑"/>
                <a:cs typeface="Courier New"/>
              </a:rPr>
              <a:t>K</a:t>
            </a:r>
            <a:r>
              <a:rPr lang="en-US" altLang="zh-CN" sz="2800" kern="100" baseline="-25000" dirty="0" err="1">
                <a:latin typeface="Times New Roman"/>
                <a:ea typeface="华文细黑"/>
                <a:cs typeface="Courier New"/>
              </a:rPr>
              <a:t>sp</a:t>
            </a:r>
            <a:r>
              <a:rPr lang="en-US" altLang="zh-CN" sz="2800" kern="100" dirty="0">
                <a:latin typeface="Times New Roman"/>
                <a:ea typeface="华文细黑"/>
                <a:cs typeface="Courier New"/>
              </a:rPr>
              <a:t>(CaCO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2.80</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9</a:t>
            </a:r>
            <a:r>
              <a:rPr lang="zh-CN" altLang="zh-CN" sz="2800" kern="100" dirty="0">
                <a:latin typeface="Times New Roman"/>
                <a:ea typeface="华文细黑"/>
                <a:cs typeface="Times New Roman"/>
              </a:rPr>
              <a:t>，</a:t>
            </a:r>
            <a:r>
              <a:rPr lang="en-US" altLang="zh-CN" sz="2800" i="1" kern="100" dirty="0" err="1">
                <a:latin typeface="Times New Roman"/>
                <a:ea typeface="华文细黑"/>
                <a:cs typeface="Courier New"/>
              </a:rPr>
              <a:t>K</a:t>
            </a:r>
            <a:r>
              <a:rPr lang="en-US" altLang="zh-CN" sz="2800" kern="100" baseline="-25000" dirty="0" err="1">
                <a:latin typeface="Times New Roman"/>
                <a:ea typeface="华文细黑"/>
                <a:cs typeface="Courier New"/>
              </a:rPr>
              <a:t>sp</a:t>
            </a:r>
            <a:r>
              <a:rPr lang="en-US" altLang="zh-CN" sz="2800" kern="100" dirty="0">
                <a:latin typeface="Times New Roman"/>
                <a:ea typeface="华文细黑"/>
                <a:cs typeface="Courier New"/>
              </a:rPr>
              <a:t>(CaSO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4.90</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5</a:t>
            </a:r>
            <a:r>
              <a:rPr lang="zh-CN" altLang="zh-CN" sz="2800" kern="100" dirty="0">
                <a:latin typeface="Times New Roman"/>
                <a:ea typeface="华文细黑"/>
                <a:cs typeface="Times New Roman"/>
              </a:rPr>
              <a:t>，求此温度下该反应的平衡常数</a:t>
            </a:r>
            <a:r>
              <a:rPr lang="en-US" altLang="zh-CN" sz="2800" i="1" kern="100" dirty="0">
                <a:latin typeface="Times New Roman"/>
                <a:ea typeface="华文细黑"/>
                <a:cs typeface="Courier New"/>
              </a:rPr>
              <a:t>K</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计算结果保留三位有效数字</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
        <p:nvSpPr>
          <p:cNvPr id="6" name="矩形 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551591870"/>
              </p:ext>
            </p:extLst>
          </p:nvPr>
        </p:nvGraphicFramePr>
        <p:xfrm>
          <a:off x="311028" y="2901765"/>
          <a:ext cx="11572875" cy="4686300"/>
        </p:xfrm>
        <a:graphic>
          <a:graphicData uri="http://schemas.openxmlformats.org/presentationml/2006/ole">
            <mc:AlternateContent xmlns:mc="http://schemas.openxmlformats.org/markup-compatibility/2006">
              <mc:Choice xmlns:v="urn:schemas-microsoft-com:vml" Requires="v">
                <p:oleObj spid="_x0000_s8356" name="文档" r:id="rId5" imgW="11338348" imgH="4600907" progId="Word.Document.12">
                  <p:embed/>
                </p:oleObj>
              </mc:Choice>
              <mc:Fallback>
                <p:oleObj name="文档" r:id="rId5" imgW="11338348" imgH="4600907" progId="Word.Document.12">
                  <p:embed/>
                  <p:pic>
                    <p:nvPicPr>
                      <p:cNvPr id="0" name="对象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1028" y="2901765"/>
                        <a:ext cx="11572875" cy="468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254166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133511476"/>
              </p:ext>
            </p:extLst>
          </p:nvPr>
        </p:nvGraphicFramePr>
        <p:xfrm>
          <a:off x="278779" y="746720"/>
          <a:ext cx="11658600" cy="3295650"/>
        </p:xfrm>
        <a:graphic>
          <a:graphicData uri="http://schemas.openxmlformats.org/presentationml/2006/ole">
            <mc:AlternateContent xmlns:mc="http://schemas.openxmlformats.org/markup-compatibility/2006">
              <mc:Choice xmlns:v="urn:schemas-microsoft-com:vml" Requires="v">
                <p:oleObj spid="_x0000_s25670" name="文档" r:id="rId3" imgW="11660039" imgH="3305212" progId="Word.Document.12">
                  <p:embed/>
                </p:oleObj>
              </mc:Choice>
              <mc:Fallback>
                <p:oleObj name="文档" r:id="rId3" imgW="11660039" imgH="3305212" progId="Word.Document.12">
                  <p:embed/>
                  <p:pic>
                    <p:nvPicPr>
                      <p:cNvPr id="0" name="对象 4"/>
                      <p:cNvPicPr>
                        <a:picLocks noChangeAspect="1" noChangeArrowheads="1"/>
                      </p:cNvPicPr>
                      <p:nvPr/>
                    </p:nvPicPr>
                    <p:blipFill>
                      <a:blip r:embed="rId4"/>
                      <a:srcRect/>
                      <a:stretch>
                        <a:fillRect/>
                      </a:stretch>
                    </p:blipFill>
                    <p:spPr bwMode="auto">
                      <a:xfrm>
                        <a:off x="278779" y="746720"/>
                        <a:ext cx="11658600" cy="3295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696178418"/>
              </p:ext>
            </p:extLst>
          </p:nvPr>
        </p:nvGraphicFramePr>
        <p:xfrm>
          <a:off x="303286" y="3981822"/>
          <a:ext cx="11912600" cy="2400300"/>
        </p:xfrm>
        <a:graphic>
          <a:graphicData uri="http://schemas.openxmlformats.org/presentationml/2006/ole">
            <mc:AlternateContent xmlns:mc="http://schemas.openxmlformats.org/markup-compatibility/2006">
              <mc:Choice xmlns:v="urn:schemas-microsoft-com:vml" Requires="v">
                <p:oleObj spid="_x0000_s25671" name="文档" r:id="rId5" imgW="11907605" imgH="2406806" progId="Word.Document.12">
                  <p:embed/>
                </p:oleObj>
              </mc:Choice>
              <mc:Fallback>
                <p:oleObj name="文档" r:id="rId5" imgW="11907605" imgH="2406806" progId="Word.Document.12">
                  <p:embed/>
                  <p:pic>
                    <p:nvPicPr>
                      <p:cNvPr id="0" name="对象 2"/>
                      <p:cNvPicPr>
                        <a:picLocks noChangeAspect="1" noChangeArrowheads="1"/>
                      </p:cNvPicPr>
                      <p:nvPr/>
                    </p:nvPicPr>
                    <p:blipFill>
                      <a:blip r:embed="rId6"/>
                      <a:srcRect/>
                      <a:stretch>
                        <a:fillRect/>
                      </a:stretch>
                    </p:blipFill>
                    <p:spPr bwMode="auto">
                      <a:xfrm>
                        <a:off x="303286" y="3981822"/>
                        <a:ext cx="11912600" cy="240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2598525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linds(horizontal)">
                                      <p:cBhvr>
                                        <p:cTn id="11"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50590" y="1269554"/>
            <a:ext cx="10943790" cy="2141716"/>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smtClean="0">
                <a:solidFill>
                  <a:srgbClr val="FF0000"/>
                </a:solidFill>
                <a:latin typeface="Times New Roman"/>
                <a:ea typeface="华文细黑"/>
                <a:cs typeface="Times New Roman"/>
              </a:rPr>
              <a:t>要求</a:t>
            </a:r>
            <a:r>
              <a:rPr lang="zh-CN" altLang="zh-CN" sz="2800" b="1" kern="100" dirty="0">
                <a:solidFill>
                  <a:srgbClr val="FF0000"/>
                </a:solidFill>
                <a:latin typeface="Times New Roman"/>
                <a:ea typeface="华文细黑"/>
                <a:cs typeface="Times New Roman"/>
              </a:rPr>
              <a:t>用理论回答的试题，应采用</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四段论法</a:t>
            </a:r>
            <a:r>
              <a:rPr lang="en-US" altLang="zh-CN" sz="2800" b="1" kern="100" dirty="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endParaRPr lang="en-US" altLang="zh-CN" sz="2800" b="1" kern="100" dirty="0" smtClean="0">
              <a:solidFill>
                <a:srgbClr val="FF0000"/>
              </a:solidFill>
              <a:latin typeface="Times New Roman"/>
              <a:ea typeface="华文细黑"/>
              <a:cs typeface="Times New Roman"/>
            </a:endParaRPr>
          </a:p>
          <a:p>
            <a:pPr algn="just">
              <a:lnSpc>
                <a:spcPts val="5500"/>
              </a:lnSpc>
              <a:spcAft>
                <a:spcPts val="0"/>
              </a:spcAft>
            </a:pPr>
            <a:r>
              <a:rPr lang="zh-CN" altLang="zh-CN" sz="2800" b="1" kern="100" dirty="0" smtClean="0">
                <a:solidFill>
                  <a:srgbClr val="0000FF"/>
                </a:solidFill>
                <a:latin typeface="Times New Roman"/>
                <a:ea typeface="华文细黑"/>
                <a:cs typeface="Times New Roman"/>
              </a:rPr>
              <a:t>改变</a:t>
            </a:r>
            <a:r>
              <a:rPr lang="zh-CN" altLang="zh-CN" sz="2800" b="1" kern="100" dirty="0">
                <a:solidFill>
                  <a:srgbClr val="0000FF"/>
                </a:solidFill>
                <a:latin typeface="Times New Roman"/>
                <a:ea typeface="华文细黑"/>
                <a:cs typeface="Times New Roman"/>
              </a:rPr>
              <a:t>了什么条件</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或是什么条件</a:t>
            </a:r>
            <a:r>
              <a:rPr lang="en-US" altLang="zh-CN" sz="2800" b="1" kern="100" dirty="0">
                <a:solidFill>
                  <a:srgbClr val="0000FF"/>
                </a:solidFill>
                <a:latin typeface="Times New Roman"/>
                <a:ea typeface="华文细黑"/>
                <a:cs typeface="Courier New"/>
              </a:rPr>
              <a:t>)</a:t>
            </a:r>
            <a:r>
              <a:rPr lang="en-US" altLang="zh-CN" sz="2800" b="1" kern="100" dirty="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根据什么理论</a:t>
            </a:r>
            <a:r>
              <a:rPr lang="en-US" altLang="zh-CN" sz="2800" b="1" kern="100" dirty="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有什么</a:t>
            </a:r>
            <a:r>
              <a:rPr lang="zh-CN" altLang="zh-CN" sz="2800" b="1" kern="100" dirty="0" smtClean="0">
                <a:solidFill>
                  <a:srgbClr val="0000FF"/>
                </a:solidFill>
                <a:latin typeface="Times New Roman"/>
                <a:ea typeface="华文细黑"/>
                <a:cs typeface="Times New Roman"/>
              </a:rPr>
              <a:t>变化</a:t>
            </a:r>
            <a:endParaRPr lang="en-US" altLang="zh-CN" sz="2800" b="1" kern="100" dirty="0" smtClean="0">
              <a:solidFill>
                <a:srgbClr val="0000FF"/>
              </a:solidFill>
              <a:latin typeface="Times New Roman"/>
              <a:ea typeface="华文细黑"/>
              <a:cs typeface="Times New Roman"/>
            </a:endParaRPr>
          </a:p>
          <a:p>
            <a:pPr algn="just">
              <a:lnSpc>
                <a:spcPts val="5500"/>
              </a:lnSpc>
              <a:spcAft>
                <a:spcPts val="0"/>
              </a:spcAft>
            </a:pPr>
            <a:r>
              <a:rPr lang="en-US" altLang="zh-CN" sz="2800" b="1" kern="100" dirty="0" smtClean="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得出什么结论</a:t>
            </a:r>
            <a:r>
              <a:rPr lang="zh-CN" altLang="zh-CN" sz="2800" b="1" kern="100" dirty="0" smtClean="0">
                <a:solidFill>
                  <a:srgbClr val="0000FF"/>
                </a:solidFill>
                <a:latin typeface="Times New Roman"/>
                <a:ea typeface="华文细黑"/>
                <a:cs typeface="Times New Roman"/>
              </a:rPr>
              <a:t>。</a:t>
            </a:r>
            <a:endParaRPr lang="zh-CN" altLang="zh-CN" sz="1000" b="1" kern="100" dirty="0">
              <a:solidFill>
                <a:srgbClr val="0000FF"/>
              </a:solidFill>
              <a:latin typeface="宋体"/>
              <a:cs typeface="Courier New"/>
            </a:endParaRPr>
          </a:p>
        </p:txBody>
      </p:sp>
      <p:sp>
        <p:nvSpPr>
          <p:cNvPr id="3" name="矩形 2"/>
          <p:cNvSpPr/>
          <p:nvPr/>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方法技巧</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1357817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63720" y="117426"/>
            <a:ext cx="11232086" cy="1384995"/>
          </a:xfrm>
          <a:prstGeom prst="rect">
            <a:avLst/>
          </a:prstGeom>
        </p:spPr>
        <p:txBody>
          <a:bodyPr>
            <a:spAutoFit/>
          </a:bodyPr>
          <a:lstStyle/>
          <a:p>
            <a:pPr algn="just">
              <a:lnSpc>
                <a:spcPct val="150000"/>
              </a:lnSpc>
              <a:spcAft>
                <a:spcPts val="0"/>
              </a:spcAft>
            </a:pPr>
            <a:r>
              <a:rPr lang="zh-CN" altLang="zh-CN" sz="2800" b="1" kern="100" dirty="0">
                <a:solidFill>
                  <a:srgbClr val="FF0000"/>
                </a:solidFill>
                <a:latin typeface="IPAPANNEW"/>
                <a:ea typeface="微软雅黑"/>
                <a:cs typeface="Times New Roman"/>
              </a:rPr>
              <a:t>精练</a:t>
            </a:r>
            <a:r>
              <a:rPr lang="en-US" altLang="zh-CN" sz="2800" b="1" kern="100" dirty="0">
                <a:solidFill>
                  <a:srgbClr val="FF0000"/>
                </a:solidFill>
                <a:latin typeface="IPAPANNEW"/>
                <a:ea typeface="微软雅黑"/>
                <a:cs typeface="Times New Roman"/>
              </a:rPr>
              <a:t>1</a:t>
            </a:r>
            <a:r>
              <a:rPr lang="zh-CN" altLang="zh-CN" sz="2800" b="1" kern="100" dirty="0">
                <a:solidFill>
                  <a:srgbClr val="E36C0A"/>
                </a:solidFill>
                <a:latin typeface="IPAPANNEW"/>
                <a:ea typeface="微软雅黑"/>
                <a:cs typeface="Times New Roman"/>
              </a:rPr>
              <a:t>　</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是重要的化工产品，下面是一种已获得专利的</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制备方法的主要步骤：</a:t>
            </a:r>
            <a:endParaRPr lang="zh-CN" altLang="zh-CN" sz="2800" kern="100" dirty="0">
              <a:effectLst/>
              <a:latin typeface="宋体"/>
              <a:cs typeface="Courier New"/>
            </a:endParaRPr>
          </a:p>
        </p:txBody>
      </p:sp>
      <p:pic>
        <p:nvPicPr>
          <p:cNvPr id="9218" name="Picture 2" descr="\\李笑影\李笑影\2016\一轮\化学\人教版化学\242A.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0710" y="1773610"/>
            <a:ext cx="9057740" cy="45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186664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72083" y="35893"/>
            <a:ext cx="11409907" cy="6513578"/>
          </a:xfrm>
          <a:prstGeom prst="rect">
            <a:avLst/>
          </a:prstGeom>
        </p:spPr>
        <p:txBody>
          <a:bodyPr>
            <a:spAutoFit/>
          </a:bodyPr>
          <a:lstStyle/>
          <a:p>
            <a:pPr algn="just">
              <a:lnSpc>
                <a:spcPts val="46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反应</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CaSO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HCO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，该反应的化学方程式为</a:t>
            </a:r>
            <a:r>
              <a:rPr lang="en-US" altLang="zh-CN" sz="2800" kern="100" dirty="0" smtClean="0">
                <a:latin typeface="Times New Roman"/>
                <a:ea typeface="华文细黑"/>
                <a:cs typeface="Courier New"/>
              </a:rPr>
              <a:t>_____________________________________________________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46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反应</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需在干态、加热的条件下进行，加热的目的</a:t>
            </a:r>
            <a:r>
              <a:rPr lang="zh-CN" altLang="zh-CN" sz="2800" kern="100" dirty="0" smtClean="0">
                <a:latin typeface="Times New Roman"/>
                <a:ea typeface="华文细黑"/>
                <a:cs typeface="Times New Roman"/>
              </a:rPr>
              <a:t>是</a:t>
            </a:r>
            <a:r>
              <a:rPr lang="en-US" altLang="zh-CN" sz="2800" u="sng" kern="100" dirty="0">
                <a:latin typeface="Times New Roman"/>
                <a:ea typeface="华文细黑"/>
                <a:cs typeface="Times New Roman"/>
              </a:rPr>
              <a:t>	</a:t>
            </a:r>
            <a:r>
              <a:rPr lang="en-US" altLang="zh-CN" sz="2800" u="sng" kern="100" dirty="0" smtClean="0">
                <a:latin typeface="Times New Roman"/>
                <a:ea typeface="华文细黑"/>
                <a:cs typeface="Times New Roman"/>
              </a:rPr>
              <a:t>	</a:t>
            </a:r>
            <a:endParaRPr lang="en-US" altLang="zh-CN" sz="2800" kern="100" dirty="0" smtClean="0">
              <a:latin typeface="Times New Roman"/>
              <a:ea typeface="华文细黑"/>
              <a:cs typeface="Times New Roman"/>
            </a:endParaRPr>
          </a:p>
          <a:p>
            <a:pPr algn="just">
              <a:lnSpc>
                <a:spcPts val="4600"/>
              </a:lnSpc>
              <a:spcAft>
                <a:spcPts val="0"/>
              </a:spcAft>
            </a:pPr>
            <a:r>
              <a:rPr lang="en-US" altLang="zh-CN" sz="2800" kern="100" dirty="0">
                <a:latin typeface="Times New Roman"/>
                <a:ea typeface="华文细黑"/>
                <a:cs typeface="Courier New"/>
              </a:rPr>
              <a:t>________________________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4600"/>
              </a:lnSpc>
              <a:spcAft>
                <a:spcPts val="0"/>
              </a:spcAft>
            </a:pPr>
            <a:r>
              <a:rPr lang="zh-CN" altLang="zh-CN" sz="2800" kern="100" dirty="0">
                <a:latin typeface="Times New Roman"/>
                <a:ea typeface="华文细黑"/>
                <a:cs typeface="Times New Roman"/>
              </a:rPr>
              <a:t>从反应</a:t>
            </a:r>
            <a:r>
              <a:rPr lang="en-US" altLang="zh-CN" sz="2800" kern="100" dirty="0">
                <a:latin typeface="宋体"/>
                <a:ea typeface="华文细黑"/>
                <a:cs typeface="Times New Roman"/>
              </a:rPr>
              <a:t>Ⅳ</a:t>
            </a:r>
            <a:r>
              <a:rPr lang="zh-CN" altLang="zh-CN" sz="2800" kern="100" dirty="0">
                <a:latin typeface="Times New Roman"/>
                <a:ea typeface="华文细黑"/>
                <a:cs typeface="Times New Roman"/>
              </a:rPr>
              <a:t>所得混合物中分离出</a:t>
            </a:r>
            <a:r>
              <a:rPr lang="en-US" altLang="zh-CN" sz="2800" kern="100" dirty="0">
                <a:latin typeface="Times New Roman"/>
                <a:ea typeface="华文细黑"/>
                <a:cs typeface="Courier New"/>
              </a:rPr>
              <a:t>CaSO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的方法是趁热过滤，趁热过滤的目的是</a:t>
            </a:r>
            <a:r>
              <a:rPr lang="en-US" altLang="zh-CN" sz="2800" kern="100" dirty="0">
                <a:latin typeface="Times New Roman"/>
                <a:ea typeface="华文细黑"/>
                <a:cs typeface="Courier New"/>
              </a:rPr>
              <a:t>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46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检验反应</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所得</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中是否混有</a:t>
            </a:r>
            <a:r>
              <a:rPr lang="en-US" altLang="zh-CN" sz="2800" kern="100" dirty="0" err="1">
                <a:latin typeface="Times New Roman"/>
                <a:ea typeface="华文细黑"/>
                <a:cs typeface="Courier New"/>
              </a:rPr>
              <a:t>KCl</a:t>
            </a:r>
            <a:r>
              <a:rPr lang="zh-CN" altLang="zh-CN" sz="2800" kern="100" dirty="0">
                <a:latin typeface="Times New Roman"/>
                <a:ea typeface="华文细黑"/>
                <a:cs typeface="Times New Roman"/>
              </a:rPr>
              <a:t>的方法：取少量</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样品溶解于水，</a:t>
            </a:r>
            <a:r>
              <a:rPr lang="en-US" altLang="zh-CN" sz="2800" kern="100" dirty="0" smtClean="0">
                <a:latin typeface="Times New Roman"/>
                <a:ea typeface="华文细黑"/>
                <a:cs typeface="Courier New"/>
              </a:rPr>
              <a:t>_________________________________________________________</a:t>
            </a:r>
          </a:p>
          <a:p>
            <a:pPr algn="just">
              <a:lnSpc>
                <a:spcPts val="4600"/>
              </a:lnSpc>
              <a:spcAft>
                <a:spcPts val="0"/>
              </a:spcAft>
            </a:pPr>
            <a:r>
              <a:rPr lang="en-US" altLang="zh-CN" sz="2800" kern="100" dirty="0" smtClean="0">
                <a:latin typeface="Times New Roman"/>
                <a:ea typeface="华文细黑"/>
                <a:cs typeface="Courier New"/>
              </a:rPr>
              <a:t>_____________________________________________</a:t>
            </a:r>
            <a:r>
              <a:rPr lang="en-US" altLang="zh-CN" sz="2800" kern="100" dirty="0">
                <a:latin typeface="Times New Roman"/>
                <a:ea typeface="华文细黑"/>
                <a:cs typeface="Courier New"/>
              </a:rPr>
              <a:t>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46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整个流程中，可循环利用的物质除</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外，还有</a:t>
            </a:r>
            <a:r>
              <a:rPr lang="en-US" altLang="zh-CN" sz="2800" kern="100" dirty="0" smtClean="0">
                <a:latin typeface="Times New Roman"/>
                <a:ea typeface="华文细黑"/>
                <a:cs typeface="Courier New"/>
              </a:rPr>
              <a:t>___________ (</a:t>
            </a:r>
            <a:r>
              <a:rPr lang="zh-CN" altLang="zh-CN" sz="2800" kern="100" dirty="0" smtClean="0">
                <a:latin typeface="Times New Roman"/>
                <a:ea typeface="华文细黑"/>
                <a:cs typeface="Times New Roman"/>
              </a:rPr>
              <a:t>填</a:t>
            </a:r>
            <a:r>
              <a:rPr lang="zh-CN" altLang="zh-CN" sz="2800" kern="100" dirty="0">
                <a:latin typeface="Times New Roman"/>
                <a:ea typeface="华文细黑"/>
                <a:cs typeface="Times New Roman"/>
              </a:rPr>
              <a:t>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5" name="矩形 4"/>
          <p:cNvSpPr/>
          <p:nvPr/>
        </p:nvSpPr>
        <p:spPr>
          <a:xfrm>
            <a:off x="1941166" y="511374"/>
            <a:ext cx="9914680" cy="738664"/>
          </a:xfrm>
          <a:prstGeom prst="rect">
            <a:avLst/>
          </a:prstGeom>
        </p:spPr>
        <p:txBody>
          <a:bodyPr wrap="square">
            <a:spAutoFit/>
          </a:bodyPr>
          <a:lstStyle/>
          <a:p>
            <a:pPr>
              <a:lnSpc>
                <a:spcPct val="150000"/>
              </a:lnSpc>
            </a:pPr>
            <a:r>
              <a:rPr lang="en-US" altLang="zh-CN" sz="2800" b="1" kern="100" dirty="0">
                <a:solidFill>
                  <a:srgbClr val="FF0000"/>
                </a:solidFill>
                <a:latin typeface="Times New Roman"/>
                <a:ea typeface="华文细黑"/>
              </a:rPr>
              <a:t>CaSO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2NH</a:t>
            </a:r>
            <a:r>
              <a:rPr lang="en-US" altLang="zh-CN" sz="2800" b="1" kern="100" baseline="-25000" dirty="0">
                <a:solidFill>
                  <a:srgbClr val="FF0000"/>
                </a:solidFill>
                <a:latin typeface="Times New Roman"/>
                <a:ea typeface="华文细黑"/>
              </a:rPr>
              <a:t>4</a:t>
            </a:r>
            <a:r>
              <a:rPr lang="en-US" altLang="zh-CN" sz="2800" b="1" kern="100" dirty="0">
                <a:solidFill>
                  <a:srgbClr val="FF0000"/>
                </a:solidFill>
                <a:latin typeface="Times New Roman"/>
                <a:ea typeface="华文细黑"/>
              </a:rPr>
              <a:t>HCO</a:t>
            </a:r>
            <a:r>
              <a:rPr lang="en-US" altLang="zh-CN" sz="2800" b="1" kern="100" baseline="-25000" dirty="0">
                <a:solidFill>
                  <a:srgbClr val="FF0000"/>
                </a:solidFill>
                <a:latin typeface="Times New Roman"/>
                <a:ea typeface="华文细黑"/>
              </a:rPr>
              <a:t>3</a:t>
            </a:r>
            <a:r>
              <a:rPr lang="en-US" altLang="zh-CN" sz="2800" b="1" kern="100" spc="-80" dirty="0">
                <a:solidFill>
                  <a:srgbClr val="FF0000"/>
                </a:solidFill>
                <a:latin typeface="Times New Roman"/>
                <a:ea typeface="华文细黑"/>
              </a:rPr>
              <a:t>==</a:t>
            </a:r>
            <a:r>
              <a:rPr lang="en-US" altLang="zh-CN" sz="2800" b="1" kern="100" dirty="0">
                <a:solidFill>
                  <a:srgbClr val="FF0000"/>
                </a:solidFill>
                <a:latin typeface="Times New Roman"/>
                <a:ea typeface="华文细黑"/>
              </a:rPr>
              <a:t>=CaCO</a:t>
            </a:r>
            <a:r>
              <a:rPr lang="en-US" altLang="zh-CN" sz="2800" b="1" kern="100" baseline="-25000" dirty="0">
                <a:solidFill>
                  <a:srgbClr val="FF0000"/>
                </a:solidFill>
                <a:latin typeface="Times New Roman"/>
                <a:ea typeface="华文细黑"/>
              </a:rPr>
              <a:t>3</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(NH</a:t>
            </a:r>
            <a:r>
              <a:rPr lang="en-US" altLang="zh-CN" sz="2800" b="1" kern="100" baseline="-25000" dirty="0">
                <a:solidFill>
                  <a:srgbClr val="FF0000"/>
                </a:solidFill>
                <a:latin typeface="Times New Roman"/>
                <a:ea typeface="华文细黑"/>
              </a:rPr>
              <a:t>4</a:t>
            </a:r>
            <a:r>
              <a:rPr lang="en-US" altLang="zh-CN" sz="2800" b="1" kern="100" dirty="0">
                <a:solidFill>
                  <a:srgbClr val="FF0000"/>
                </a:solidFill>
                <a:latin typeface="Times New Roman"/>
                <a:ea typeface="华文细黑"/>
              </a:rPr>
              <a:t>)</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SO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H</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O</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CO</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宋体"/>
                <a:ea typeface="华文细黑"/>
                <a:cs typeface="Times New Roman"/>
              </a:rPr>
              <a:t>↑</a:t>
            </a:r>
            <a:endParaRPr lang="zh-CN" altLang="en-US" sz="2800" b="1" dirty="0">
              <a:solidFill>
                <a:srgbClr val="FF0000"/>
              </a:solidFill>
            </a:endParaRPr>
          </a:p>
        </p:txBody>
      </p:sp>
      <p:sp>
        <p:nvSpPr>
          <p:cNvPr id="7" name="矩形 6"/>
          <p:cNvSpPr/>
          <p:nvPr/>
        </p:nvSpPr>
        <p:spPr>
          <a:xfrm>
            <a:off x="8993638" y="1269554"/>
            <a:ext cx="2339102"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加快化学</a:t>
            </a:r>
            <a:r>
              <a:rPr lang="zh-CN" altLang="zh-CN" sz="2800" b="1" kern="100" dirty="0" smtClean="0">
                <a:solidFill>
                  <a:srgbClr val="FF0000"/>
                </a:solidFill>
                <a:latin typeface="Times New Roman"/>
                <a:ea typeface="华文细黑"/>
                <a:cs typeface="Times New Roman"/>
              </a:rPr>
              <a:t>反应</a:t>
            </a:r>
            <a:endParaRPr lang="zh-CN" altLang="en-US" sz="2800" b="1" dirty="0">
              <a:solidFill>
                <a:srgbClr val="FF0000"/>
              </a:solidFill>
            </a:endParaRPr>
          </a:p>
        </p:txBody>
      </p:sp>
      <p:sp>
        <p:nvSpPr>
          <p:cNvPr id="9" name="矩形 8"/>
          <p:cNvSpPr/>
          <p:nvPr/>
        </p:nvSpPr>
        <p:spPr>
          <a:xfrm>
            <a:off x="1078258" y="3007271"/>
            <a:ext cx="5650906"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防止</a:t>
            </a:r>
            <a:r>
              <a:rPr lang="en-US" altLang="zh-CN" sz="2800" b="1" kern="100" dirty="0">
                <a:solidFill>
                  <a:srgbClr val="FF0000"/>
                </a:solidFill>
                <a:latin typeface="Times New Roman"/>
                <a:ea typeface="华文细黑"/>
              </a:rPr>
              <a:t>KNO</a:t>
            </a:r>
            <a:r>
              <a:rPr lang="en-US" altLang="zh-CN" sz="2800" b="1" kern="100" baseline="-25000" dirty="0">
                <a:solidFill>
                  <a:srgbClr val="FF0000"/>
                </a:solidFill>
                <a:latin typeface="Times New Roman"/>
                <a:ea typeface="华文细黑"/>
              </a:rPr>
              <a:t>3</a:t>
            </a:r>
            <a:r>
              <a:rPr lang="zh-CN" altLang="zh-CN" sz="2800" b="1" kern="100" dirty="0">
                <a:solidFill>
                  <a:srgbClr val="FF0000"/>
                </a:solidFill>
                <a:latin typeface="Times New Roman"/>
                <a:ea typeface="华文细黑"/>
                <a:cs typeface="Times New Roman"/>
              </a:rPr>
              <a:t>结晶，提高</a:t>
            </a:r>
            <a:r>
              <a:rPr lang="en-US" altLang="zh-CN" sz="2800" b="1" kern="100" dirty="0">
                <a:solidFill>
                  <a:srgbClr val="FF0000"/>
                </a:solidFill>
                <a:latin typeface="Times New Roman"/>
                <a:ea typeface="华文细黑"/>
              </a:rPr>
              <a:t>KNO</a:t>
            </a:r>
            <a:r>
              <a:rPr lang="en-US" altLang="zh-CN" sz="2800" b="1" kern="100" baseline="-25000" dirty="0">
                <a:solidFill>
                  <a:srgbClr val="FF0000"/>
                </a:solidFill>
                <a:latin typeface="Times New Roman"/>
                <a:ea typeface="华文细黑"/>
              </a:rPr>
              <a:t>3</a:t>
            </a:r>
            <a:r>
              <a:rPr lang="zh-CN" altLang="zh-CN" sz="2800" b="1" kern="100" dirty="0">
                <a:solidFill>
                  <a:srgbClr val="FF0000"/>
                </a:solidFill>
                <a:latin typeface="Times New Roman"/>
                <a:ea typeface="华文细黑"/>
                <a:cs typeface="Times New Roman"/>
              </a:rPr>
              <a:t>的产率</a:t>
            </a:r>
            <a:endParaRPr lang="zh-CN" altLang="en-US" sz="2800" b="1" dirty="0">
              <a:solidFill>
                <a:srgbClr val="FF0000"/>
              </a:solidFill>
            </a:endParaRPr>
          </a:p>
        </p:txBody>
      </p:sp>
      <p:sp>
        <p:nvSpPr>
          <p:cNvPr id="11" name="矩形 10"/>
          <p:cNvSpPr/>
          <p:nvPr/>
        </p:nvSpPr>
        <p:spPr>
          <a:xfrm>
            <a:off x="360616" y="4096916"/>
            <a:ext cx="11639246" cy="1208344"/>
          </a:xfrm>
          <a:prstGeom prst="rect">
            <a:avLst/>
          </a:prstGeom>
        </p:spPr>
        <p:txBody>
          <a:bodyPr>
            <a:spAutoFit/>
          </a:bodyPr>
          <a:lstStyle/>
          <a:p>
            <a:pPr>
              <a:lnSpc>
                <a:spcPts val="4600"/>
              </a:lnSpc>
            </a:pPr>
            <a:r>
              <a:rPr lang="en-US" altLang="zh-CN" sz="2800" b="1" kern="100" dirty="0" smtClean="0">
                <a:solidFill>
                  <a:srgbClr val="FF0000"/>
                </a:solidFill>
                <a:latin typeface="Times New Roman"/>
                <a:ea typeface="华文细黑"/>
                <a:cs typeface="Times New Roman"/>
              </a:rPr>
              <a:t>	</a:t>
            </a:r>
            <a:r>
              <a:rPr lang="zh-CN" altLang="zh-CN" sz="2800" b="1" kern="100" dirty="0" smtClean="0">
                <a:solidFill>
                  <a:srgbClr val="FF0000"/>
                </a:solidFill>
                <a:latin typeface="Times New Roman"/>
                <a:ea typeface="华文细黑"/>
                <a:cs typeface="Times New Roman"/>
              </a:rPr>
              <a:t>加入</a:t>
            </a:r>
            <a:r>
              <a:rPr lang="en-US" altLang="zh-CN" sz="2800" b="1" kern="100" dirty="0">
                <a:solidFill>
                  <a:srgbClr val="FF0000"/>
                </a:solidFill>
                <a:latin typeface="Times New Roman"/>
                <a:ea typeface="华文细黑"/>
              </a:rPr>
              <a:t>Ba(NO</a:t>
            </a:r>
            <a:r>
              <a:rPr lang="en-US" altLang="zh-CN" sz="2800" b="1" kern="100" baseline="-25000" dirty="0">
                <a:solidFill>
                  <a:srgbClr val="FF0000"/>
                </a:solidFill>
                <a:latin typeface="Times New Roman"/>
                <a:ea typeface="华文细黑"/>
              </a:rPr>
              <a:t>3</a:t>
            </a:r>
            <a:r>
              <a:rPr lang="en-US" altLang="zh-CN" sz="2800" b="1" kern="100" dirty="0">
                <a:solidFill>
                  <a:srgbClr val="FF0000"/>
                </a:solidFill>
                <a:latin typeface="Times New Roman"/>
                <a:ea typeface="华文细黑"/>
              </a:rPr>
              <a:t>)</a:t>
            </a:r>
            <a:r>
              <a:rPr lang="en-US" altLang="zh-CN" sz="2800" b="1" kern="100" baseline="-25000" dirty="0">
                <a:solidFill>
                  <a:srgbClr val="FF0000"/>
                </a:solidFill>
                <a:latin typeface="Times New Roman"/>
                <a:ea typeface="华文细黑"/>
              </a:rPr>
              <a:t>2</a:t>
            </a:r>
            <a:r>
              <a:rPr lang="zh-CN" altLang="zh-CN" sz="2800" b="1" kern="100" dirty="0">
                <a:solidFill>
                  <a:srgbClr val="FF0000"/>
                </a:solidFill>
                <a:latin typeface="Times New Roman"/>
                <a:ea typeface="华文细黑"/>
                <a:cs typeface="Times New Roman"/>
              </a:rPr>
              <a:t>溶液至不再产生沉淀，静置，向上层清液中滴加</a:t>
            </a:r>
            <a:r>
              <a:rPr lang="en-US" altLang="zh-CN" sz="2800" b="1" kern="100" dirty="0">
                <a:solidFill>
                  <a:srgbClr val="FF0000"/>
                </a:solidFill>
                <a:latin typeface="Times New Roman"/>
                <a:ea typeface="华文细黑"/>
              </a:rPr>
              <a:t>AgNO</a:t>
            </a:r>
            <a:r>
              <a:rPr lang="en-US" altLang="zh-CN" sz="2800" b="1" kern="100" baseline="-25000" dirty="0">
                <a:solidFill>
                  <a:srgbClr val="FF0000"/>
                </a:solidFill>
                <a:latin typeface="Times New Roman"/>
                <a:ea typeface="华文细黑"/>
              </a:rPr>
              <a:t>3</a:t>
            </a:r>
            <a:r>
              <a:rPr lang="zh-CN" altLang="zh-CN" sz="2800" b="1" kern="100" dirty="0">
                <a:solidFill>
                  <a:srgbClr val="FF0000"/>
                </a:solidFill>
                <a:latin typeface="Times New Roman"/>
                <a:ea typeface="华文细黑"/>
                <a:cs typeface="Times New Roman"/>
              </a:rPr>
              <a:t>溶液，若有沉淀生成，说明</a:t>
            </a:r>
            <a:r>
              <a:rPr lang="en-US" altLang="zh-CN" sz="2800" b="1" kern="100" dirty="0">
                <a:solidFill>
                  <a:srgbClr val="FF0000"/>
                </a:solidFill>
                <a:latin typeface="Times New Roman"/>
                <a:ea typeface="华文细黑"/>
              </a:rPr>
              <a:t>K</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SO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中混有</a:t>
            </a:r>
            <a:r>
              <a:rPr lang="en-US" altLang="zh-CN" sz="2800" b="1" kern="100" dirty="0" err="1">
                <a:solidFill>
                  <a:srgbClr val="FF0000"/>
                </a:solidFill>
                <a:latin typeface="Times New Roman"/>
                <a:ea typeface="华文细黑"/>
              </a:rPr>
              <a:t>KCl</a:t>
            </a:r>
            <a:endParaRPr lang="zh-CN" altLang="en-US" sz="2800" b="1" dirty="0">
              <a:solidFill>
                <a:srgbClr val="FF0000"/>
              </a:solidFill>
            </a:endParaRPr>
          </a:p>
        </p:txBody>
      </p:sp>
      <p:sp>
        <p:nvSpPr>
          <p:cNvPr id="13" name="矩形 12"/>
          <p:cNvSpPr/>
          <p:nvPr/>
        </p:nvSpPr>
        <p:spPr>
          <a:xfrm>
            <a:off x="9497473" y="5354846"/>
            <a:ext cx="2310825" cy="523220"/>
          </a:xfrm>
          <a:prstGeom prst="rect">
            <a:avLst/>
          </a:prstGeom>
        </p:spPr>
        <p:txBody>
          <a:bodyPr wrap="none">
            <a:spAutoFit/>
          </a:bodyPr>
          <a:lstStyle/>
          <a:p>
            <a:r>
              <a:rPr lang="en-US" altLang="zh-CN" sz="2800" b="1" kern="100" spc="-100" dirty="0">
                <a:solidFill>
                  <a:srgbClr val="FF0000"/>
                </a:solidFill>
                <a:latin typeface="Times New Roman"/>
                <a:ea typeface="华文细黑"/>
              </a:rPr>
              <a:t>CaSO</a:t>
            </a:r>
            <a:r>
              <a:rPr lang="en-US" altLang="zh-CN" sz="2800" b="1" kern="100" spc="-100" baseline="-25000" dirty="0">
                <a:solidFill>
                  <a:srgbClr val="FF0000"/>
                </a:solidFill>
                <a:latin typeface="Times New Roman"/>
                <a:ea typeface="华文细黑"/>
              </a:rPr>
              <a:t>4</a:t>
            </a:r>
            <a:r>
              <a:rPr lang="zh-CN" altLang="zh-CN" sz="2800" b="1" kern="100" spc="-800" dirty="0">
                <a:solidFill>
                  <a:srgbClr val="FF0000"/>
                </a:solidFill>
                <a:latin typeface="Times New Roman"/>
                <a:ea typeface="华文细黑"/>
                <a:cs typeface="Times New Roman"/>
              </a:rPr>
              <a:t>、</a:t>
            </a:r>
            <a:r>
              <a:rPr lang="en-US" altLang="zh-CN" sz="2800" b="1" kern="100" spc="-100" dirty="0">
                <a:solidFill>
                  <a:srgbClr val="FF0000"/>
                </a:solidFill>
                <a:latin typeface="Times New Roman"/>
                <a:ea typeface="华文细黑"/>
              </a:rPr>
              <a:t>KNO</a:t>
            </a:r>
            <a:r>
              <a:rPr lang="en-US" altLang="zh-CN" sz="2800" b="1" kern="100" spc="-100" baseline="-25000" dirty="0">
                <a:solidFill>
                  <a:srgbClr val="FF0000"/>
                </a:solidFill>
                <a:latin typeface="Times New Roman"/>
                <a:ea typeface="华文细黑"/>
              </a:rPr>
              <a:t>3</a:t>
            </a:r>
            <a:endParaRPr lang="zh-CN" altLang="en-US" sz="2800" b="1" spc="-100" dirty="0">
              <a:solidFill>
                <a:srgbClr val="FF0000"/>
              </a:solidFill>
            </a:endParaRPr>
          </a:p>
        </p:txBody>
      </p:sp>
      <p:sp>
        <p:nvSpPr>
          <p:cNvPr id="2" name="矩形 1"/>
          <p:cNvSpPr/>
          <p:nvPr/>
        </p:nvSpPr>
        <p:spPr>
          <a:xfrm>
            <a:off x="406574" y="1835979"/>
            <a:ext cx="4355680"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速率，分离</a:t>
            </a:r>
            <a:r>
              <a:rPr lang="en-US" altLang="zh-CN" sz="2800" b="1" kern="100" dirty="0">
                <a:solidFill>
                  <a:srgbClr val="FF0000"/>
                </a:solidFill>
                <a:latin typeface="Times New Roman"/>
                <a:ea typeface="华文细黑"/>
              </a:rPr>
              <a:t>NH</a:t>
            </a:r>
            <a:r>
              <a:rPr lang="en-US" altLang="zh-CN" sz="2800" b="1" kern="100" baseline="-25000" dirty="0">
                <a:solidFill>
                  <a:srgbClr val="FF0000"/>
                </a:solidFill>
                <a:latin typeface="Times New Roman"/>
                <a:ea typeface="华文细黑"/>
              </a:rPr>
              <a:t>4</a:t>
            </a:r>
            <a:r>
              <a:rPr lang="en-US" altLang="zh-CN" sz="2800" b="1" kern="100" dirty="0">
                <a:solidFill>
                  <a:srgbClr val="FF0000"/>
                </a:solidFill>
                <a:latin typeface="Times New Roman"/>
                <a:ea typeface="华文细黑"/>
              </a:rPr>
              <a:t>Cl</a:t>
            </a:r>
            <a:r>
              <a:rPr lang="zh-CN" altLang="zh-CN" sz="2800" b="1" kern="100" dirty="0">
                <a:solidFill>
                  <a:srgbClr val="FF0000"/>
                </a:solidFill>
                <a:latin typeface="Times New Roman"/>
                <a:ea typeface="华文细黑"/>
                <a:cs typeface="Times New Roman"/>
              </a:rPr>
              <a:t>与</a:t>
            </a:r>
            <a:r>
              <a:rPr lang="en-US" altLang="zh-CN" sz="2800" b="1" kern="100" dirty="0">
                <a:solidFill>
                  <a:srgbClr val="FF0000"/>
                </a:solidFill>
                <a:latin typeface="Times New Roman"/>
                <a:ea typeface="华文细黑"/>
              </a:rPr>
              <a:t>K</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SO</a:t>
            </a:r>
            <a:r>
              <a:rPr lang="en-US" altLang="zh-CN" sz="2800" b="1" kern="100" baseline="-25000" dirty="0">
                <a:solidFill>
                  <a:srgbClr val="FF0000"/>
                </a:solidFill>
                <a:latin typeface="Times New Roman"/>
                <a:ea typeface="华文细黑"/>
              </a:rPr>
              <a:t>4</a:t>
            </a:r>
            <a:endParaRPr lang="zh-CN" altLang="en-US" sz="2800" b="1" dirty="0">
              <a:solidFill>
                <a:srgbClr val="FF0000"/>
              </a:solidFill>
            </a:endParaRP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48763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blinds(horizontal)">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blinds(horizontal)">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P spid="11" grpId="0"/>
      <p:bldP spid="13" grpId="0"/>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09017" y="-7540"/>
            <a:ext cx="11755638" cy="2237472"/>
          </a:xfrm>
          <a:prstGeom prst="rect">
            <a:avLst/>
          </a:prstGeom>
        </p:spPr>
        <p:txBody>
          <a:bodyPr>
            <a:spAutoFit/>
          </a:bodyPr>
          <a:lstStyle/>
          <a:p>
            <a:pPr algn="just">
              <a:lnSpc>
                <a:spcPct val="150000"/>
              </a:lnSpc>
              <a:spcAft>
                <a:spcPts val="0"/>
              </a:spcAft>
            </a:pPr>
            <a:r>
              <a:rPr lang="zh-CN" altLang="zh-CN" b="1" kern="100" dirty="0">
                <a:solidFill>
                  <a:srgbClr val="FF0000"/>
                </a:solidFill>
                <a:latin typeface="Times New Roman"/>
                <a:cs typeface="Times New Roman"/>
              </a:rPr>
              <a:t>热点</a:t>
            </a:r>
            <a:r>
              <a:rPr lang="en-US" altLang="zh-CN" b="1" kern="100" dirty="0">
                <a:solidFill>
                  <a:srgbClr val="FF0000"/>
                </a:solidFill>
                <a:latin typeface="Times New Roman"/>
                <a:cs typeface="Times New Roman"/>
              </a:rPr>
              <a:t>2</a:t>
            </a:r>
            <a:r>
              <a:rPr lang="zh-CN" altLang="zh-CN" b="1" kern="100" dirty="0">
                <a:solidFill>
                  <a:srgbClr val="FF0000"/>
                </a:solidFill>
                <a:latin typeface="Times New Roman"/>
                <a:cs typeface="Times New Roman"/>
              </a:rPr>
              <a:t>　镁、铝及其矿物的开发利用</a:t>
            </a:r>
          </a:p>
          <a:p>
            <a:pPr algn="just">
              <a:lnSpc>
                <a:spcPct val="150000"/>
              </a:lnSpc>
              <a:spcAft>
                <a:spcPts val="0"/>
              </a:spcAft>
            </a:pPr>
            <a:r>
              <a:rPr lang="zh-CN" altLang="zh-CN" b="1" kern="100" dirty="0" smtClean="0">
                <a:solidFill>
                  <a:srgbClr val="0000FF"/>
                </a:solidFill>
                <a:latin typeface="Times New Roman" pitchFamily="18" charset="0"/>
                <a:cs typeface="Times New Roman" pitchFamily="18" charset="0"/>
              </a:rPr>
              <a:t>例</a:t>
            </a:r>
            <a:r>
              <a:rPr lang="en-US" altLang="zh-CN" b="1" kern="100" dirty="0">
                <a:solidFill>
                  <a:srgbClr val="0000FF"/>
                </a:solidFill>
                <a:latin typeface="Times New Roman" pitchFamily="18" charset="0"/>
                <a:ea typeface="Times New Roman" pitchFamily="18" charset="0"/>
                <a:cs typeface="Times New Roman" pitchFamily="18" charset="0"/>
              </a:rPr>
              <a:t>2</a:t>
            </a:r>
            <a:r>
              <a:rPr lang="zh-CN" altLang="zh-CN" kern="100" dirty="0">
                <a:latin typeface="Times New Roman"/>
                <a:ea typeface="华文细黑"/>
                <a:cs typeface="Times New Roman"/>
              </a:rPr>
              <a:t>　</a:t>
            </a:r>
            <a:r>
              <a:rPr lang="en-US" altLang="zh-CN" kern="100" dirty="0">
                <a:latin typeface="IPAPANNEW"/>
                <a:ea typeface="华文细黑"/>
                <a:cs typeface="Times New Roman"/>
              </a:rPr>
              <a:t>[2013·</a:t>
            </a:r>
            <a:r>
              <a:rPr lang="zh-CN" altLang="zh-CN" kern="100" dirty="0">
                <a:latin typeface="IPAPANNEW"/>
                <a:ea typeface="华文细黑"/>
                <a:cs typeface="Times New Roman"/>
              </a:rPr>
              <a:t>江苏，</a:t>
            </a:r>
            <a:r>
              <a:rPr lang="en-US" altLang="zh-CN" kern="100" dirty="0">
                <a:latin typeface="IPAPANNEW"/>
                <a:ea typeface="华文细黑"/>
                <a:cs typeface="Times New Roman"/>
              </a:rPr>
              <a:t>16(1)(2)(3)]</a:t>
            </a:r>
            <a:r>
              <a:rPr lang="zh-CN" altLang="zh-CN" kern="100" dirty="0">
                <a:latin typeface="Times New Roman"/>
                <a:ea typeface="华文细黑"/>
                <a:cs typeface="Times New Roman"/>
              </a:rPr>
              <a:t>氧化镁在医药、建筑等行业应用广泛。硫酸镁还原热解制备高纯氧化镁是一种新的探索。以菱镁矿</a:t>
            </a:r>
            <a:r>
              <a:rPr lang="en-US" altLang="zh-CN" kern="100" dirty="0">
                <a:latin typeface="Times New Roman"/>
                <a:ea typeface="华文细黑"/>
                <a:cs typeface="Courier New"/>
              </a:rPr>
              <a:t>(</a:t>
            </a:r>
            <a:r>
              <a:rPr lang="zh-CN" altLang="zh-CN" kern="100" dirty="0">
                <a:latin typeface="Times New Roman"/>
                <a:ea typeface="华文细黑"/>
                <a:cs typeface="Times New Roman"/>
              </a:rPr>
              <a:t>主要成分为</a:t>
            </a:r>
            <a:r>
              <a:rPr lang="en-US" altLang="zh-CN" kern="100" dirty="0">
                <a:latin typeface="Times New Roman"/>
                <a:ea typeface="华文细黑"/>
                <a:cs typeface="Courier New"/>
              </a:rPr>
              <a:t>MgCO</a:t>
            </a:r>
            <a:r>
              <a:rPr lang="en-US" altLang="zh-CN" kern="100" baseline="-25000" dirty="0">
                <a:latin typeface="Times New Roman"/>
                <a:ea typeface="华文细黑"/>
                <a:cs typeface="Courier New"/>
              </a:rPr>
              <a:t>3</a:t>
            </a:r>
            <a:r>
              <a:rPr lang="zh-CN" altLang="zh-CN" kern="100" dirty="0">
                <a:latin typeface="Times New Roman"/>
                <a:ea typeface="华文细黑"/>
                <a:cs typeface="Times New Roman"/>
              </a:rPr>
              <a:t>，含少量</a:t>
            </a:r>
            <a:r>
              <a:rPr lang="en-US" altLang="zh-CN" kern="100" dirty="0">
                <a:latin typeface="Times New Roman"/>
                <a:ea typeface="华文细黑"/>
                <a:cs typeface="Courier New"/>
              </a:rPr>
              <a:t>FeCO</a:t>
            </a:r>
            <a:r>
              <a:rPr lang="en-US" altLang="zh-CN" kern="100" baseline="-25000" dirty="0">
                <a:latin typeface="Times New Roman"/>
                <a:ea typeface="华文细黑"/>
                <a:cs typeface="Courier New"/>
              </a:rPr>
              <a:t>3</a:t>
            </a:r>
            <a:r>
              <a:rPr lang="en-US" altLang="zh-CN" kern="100" dirty="0">
                <a:latin typeface="Times New Roman"/>
                <a:ea typeface="华文细黑"/>
                <a:cs typeface="Courier New"/>
              </a:rPr>
              <a:t>)</a:t>
            </a:r>
            <a:r>
              <a:rPr lang="zh-CN" altLang="zh-CN" kern="100" dirty="0">
                <a:latin typeface="Times New Roman"/>
                <a:ea typeface="华文细黑"/>
                <a:cs typeface="Times New Roman"/>
              </a:rPr>
              <a:t>为原料制备高纯氧化镁的实验流程如下：</a:t>
            </a:r>
            <a:endParaRPr lang="zh-CN" altLang="zh-CN" kern="100" dirty="0">
              <a:effectLst/>
              <a:latin typeface="宋体"/>
              <a:cs typeface="Courier New"/>
            </a:endParaRPr>
          </a:p>
        </p:txBody>
      </p:sp>
      <p:pic>
        <p:nvPicPr>
          <p:cNvPr id="1024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0000"/>
          <a:stretch/>
        </p:blipFill>
        <p:spPr bwMode="auto">
          <a:xfrm>
            <a:off x="213466" y="2421682"/>
            <a:ext cx="7268942" cy="2086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50000" r="66633"/>
          <a:stretch/>
        </p:blipFill>
        <p:spPr bwMode="auto">
          <a:xfrm>
            <a:off x="7558186" y="2229932"/>
            <a:ext cx="2425452" cy="2086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矩形 5"/>
          <p:cNvSpPr/>
          <p:nvPr/>
        </p:nvSpPr>
        <p:spPr>
          <a:xfrm>
            <a:off x="138765" y="4710837"/>
            <a:ext cx="11873194" cy="1754326"/>
          </a:xfrm>
          <a:prstGeom prst="rect">
            <a:avLst/>
          </a:prstGeom>
        </p:spPr>
        <p:txBody>
          <a:bodyPr>
            <a:spAutoFit/>
          </a:bodyPr>
          <a:lstStyle/>
          <a:p>
            <a:pPr>
              <a:lnSpc>
                <a:spcPct val="150000"/>
              </a:lnSpc>
              <a:spcAft>
                <a:spcPts val="0"/>
              </a:spcAft>
            </a:pPr>
            <a:r>
              <a:rPr lang="en-US" altLang="zh-CN" kern="100" dirty="0">
                <a:latin typeface="Times New Roman"/>
                <a:ea typeface="华文细黑"/>
                <a:cs typeface="Courier New"/>
              </a:rPr>
              <a:t>(1)MgCO</a:t>
            </a:r>
            <a:r>
              <a:rPr lang="en-US" altLang="zh-CN" kern="100" baseline="-25000" dirty="0">
                <a:latin typeface="Times New Roman"/>
                <a:ea typeface="华文细黑"/>
                <a:cs typeface="Courier New"/>
              </a:rPr>
              <a:t>3</a:t>
            </a:r>
            <a:r>
              <a:rPr lang="zh-CN" altLang="zh-CN" kern="100" dirty="0">
                <a:latin typeface="Times New Roman"/>
                <a:ea typeface="华文细黑"/>
                <a:cs typeface="Times New Roman"/>
              </a:rPr>
              <a:t>与稀硫酸反应的离子方程式为</a:t>
            </a:r>
            <a:r>
              <a:rPr lang="en-US" altLang="zh-CN" kern="100" dirty="0" smtClean="0">
                <a:latin typeface="Times New Roman"/>
                <a:ea typeface="华文细黑"/>
                <a:cs typeface="Courier New"/>
              </a:rPr>
              <a:t>_____________________________</a:t>
            </a:r>
            <a:r>
              <a:rPr lang="zh-CN" altLang="zh-CN" kern="100" dirty="0" smtClean="0">
                <a:latin typeface="Times New Roman"/>
                <a:ea typeface="华文细黑"/>
                <a:cs typeface="Times New Roman"/>
              </a:rPr>
              <a:t>。</a:t>
            </a:r>
            <a:endParaRPr lang="zh-CN" altLang="zh-CN" kern="100" dirty="0">
              <a:latin typeface="宋体"/>
              <a:cs typeface="Courier New"/>
            </a:endParaRPr>
          </a:p>
          <a:p>
            <a:pPr>
              <a:lnSpc>
                <a:spcPct val="150000"/>
              </a:lnSpc>
              <a:spcAft>
                <a:spcPts val="0"/>
              </a:spcAft>
            </a:pPr>
            <a:r>
              <a:rPr lang="en-US" altLang="zh-CN" kern="100" dirty="0">
                <a:latin typeface="Times New Roman"/>
                <a:ea typeface="华文细黑"/>
                <a:cs typeface="Courier New"/>
              </a:rPr>
              <a:t>(2)</a:t>
            </a:r>
            <a:r>
              <a:rPr lang="zh-CN" altLang="zh-CN" kern="100" dirty="0">
                <a:latin typeface="Times New Roman"/>
                <a:ea typeface="华文细黑"/>
                <a:cs typeface="Times New Roman"/>
              </a:rPr>
              <a:t>加入</a:t>
            </a:r>
            <a:r>
              <a:rPr lang="en-US" altLang="zh-CN" kern="100" dirty="0">
                <a:latin typeface="Times New Roman"/>
                <a:ea typeface="华文细黑"/>
                <a:cs typeface="Courier New"/>
              </a:rPr>
              <a:t>H</a:t>
            </a:r>
            <a:r>
              <a:rPr lang="en-US" altLang="zh-CN" kern="100" baseline="-25000" dirty="0">
                <a:latin typeface="Times New Roman"/>
                <a:ea typeface="华文细黑"/>
                <a:cs typeface="Courier New"/>
              </a:rPr>
              <a:t>2</a:t>
            </a:r>
            <a:r>
              <a:rPr lang="en-US" altLang="zh-CN" kern="100" dirty="0">
                <a:latin typeface="Times New Roman"/>
                <a:ea typeface="华文细黑"/>
                <a:cs typeface="Courier New"/>
              </a:rPr>
              <a:t>O</a:t>
            </a:r>
            <a:r>
              <a:rPr lang="en-US" altLang="zh-CN" kern="100" baseline="-25000" dirty="0">
                <a:latin typeface="Times New Roman"/>
                <a:ea typeface="华文细黑"/>
                <a:cs typeface="Courier New"/>
              </a:rPr>
              <a:t>2</a:t>
            </a:r>
            <a:r>
              <a:rPr lang="zh-CN" altLang="zh-CN" kern="100" dirty="0">
                <a:latin typeface="Times New Roman"/>
                <a:ea typeface="华文细黑"/>
                <a:cs typeface="Times New Roman"/>
              </a:rPr>
              <a:t>氧化时，发生反应的化学方程式</a:t>
            </a:r>
            <a:r>
              <a:rPr lang="zh-CN" altLang="zh-CN" kern="100" dirty="0" smtClean="0">
                <a:latin typeface="Times New Roman"/>
                <a:ea typeface="华文细黑"/>
                <a:cs typeface="Times New Roman"/>
              </a:rPr>
              <a:t>为</a:t>
            </a:r>
            <a:r>
              <a:rPr lang="en-US" altLang="zh-CN" kern="100" dirty="0" smtClean="0">
                <a:latin typeface="Times New Roman"/>
                <a:ea typeface="华文细黑"/>
                <a:cs typeface="Courier New"/>
              </a:rPr>
              <a:t>_______________________</a:t>
            </a:r>
            <a:r>
              <a:rPr lang="zh-CN" altLang="zh-CN" kern="100" dirty="0" smtClean="0">
                <a:latin typeface="Times New Roman"/>
                <a:ea typeface="华文细黑"/>
                <a:cs typeface="Times New Roman"/>
              </a:rPr>
              <a:t>。</a:t>
            </a:r>
            <a:endParaRPr lang="zh-CN" altLang="zh-CN" kern="100" dirty="0">
              <a:latin typeface="宋体"/>
              <a:cs typeface="Courier New"/>
            </a:endParaRPr>
          </a:p>
          <a:p>
            <a:pPr>
              <a:lnSpc>
                <a:spcPct val="150000"/>
              </a:lnSpc>
              <a:spcAft>
                <a:spcPts val="0"/>
              </a:spcAft>
            </a:pPr>
            <a:r>
              <a:rPr lang="en-US" altLang="zh-CN" kern="100" dirty="0">
                <a:latin typeface="Times New Roman"/>
                <a:ea typeface="华文细黑"/>
                <a:cs typeface="Courier New"/>
              </a:rPr>
              <a:t>(3)</a:t>
            </a:r>
            <a:r>
              <a:rPr lang="zh-CN" altLang="zh-CN" kern="100" dirty="0">
                <a:latin typeface="Times New Roman"/>
                <a:ea typeface="华文细黑"/>
                <a:cs typeface="Times New Roman"/>
              </a:rPr>
              <a:t>滤渣</a:t>
            </a:r>
            <a:r>
              <a:rPr lang="en-US" altLang="zh-CN" kern="100" dirty="0">
                <a:latin typeface="Times New Roman"/>
                <a:ea typeface="华文细黑"/>
                <a:cs typeface="Courier New"/>
              </a:rPr>
              <a:t>2</a:t>
            </a:r>
            <a:r>
              <a:rPr lang="zh-CN" altLang="zh-CN" kern="100" dirty="0">
                <a:latin typeface="Times New Roman"/>
                <a:ea typeface="华文细黑"/>
                <a:cs typeface="Times New Roman"/>
              </a:rPr>
              <a:t>的成分是</a:t>
            </a:r>
            <a:r>
              <a:rPr lang="en-US" altLang="zh-CN" kern="100" dirty="0">
                <a:latin typeface="Times New Roman"/>
                <a:ea typeface="华文细黑"/>
                <a:cs typeface="Courier New"/>
              </a:rPr>
              <a:t>________________(</a:t>
            </a:r>
            <a:r>
              <a:rPr lang="zh-CN" altLang="zh-CN" kern="100" dirty="0">
                <a:latin typeface="Times New Roman"/>
                <a:ea typeface="华文细黑"/>
                <a:cs typeface="Times New Roman"/>
              </a:rPr>
              <a:t>填化学式</a:t>
            </a:r>
            <a:r>
              <a:rPr lang="en-US" altLang="zh-CN" kern="100" dirty="0">
                <a:latin typeface="Times New Roman"/>
                <a:ea typeface="华文细黑"/>
                <a:cs typeface="Courier New"/>
              </a:rPr>
              <a:t>)</a:t>
            </a:r>
            <a:r>
              <a:rPr lang="zh-CN" altLang="zh-CN" kern="100" dirty="0">
                <a:latin typeface="Times New Roman"/>
                <a:ea typeface="华文细黑"/>
                <a:cs typeface="Times New Roman"/>
              </a:rPr>
              <a:t>。</a:t>
            </a:r>
            <a:endParaRPr lang="zh-CN" altLang="zh-CN" kern="100" dirty="0">
              <a:effectLst/>
              <a:latin typeface="宋体"/>
              <a:cs typeface="Courier New"/>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9" name="矩形 8"/>
          <p:cNvSpPr/>
          <p:nvPr/>
        </p:nvSpPr>
        <p:spPr>
          <a:xfrm>
            <a:off x="6035319" y="4330031"/>
            <a:ext cx="8038846" cy="1502976"/>
          </a:xfrm>
          <a:prstGeom prst="rect">
            <a:avLst/>
          </a:prstGeom>
        </p:spPr>
        <p:txBody>
          <a:bodyPr wrap="square">
            <a:spAutoFit/>
          </a:bodyPr>
          <a:lstStyle/>
          <a:p>
            <a:pPr algn="just">
              <a:lnSpc>
                <a:spcPts val="5500"/>
              </a:lnSpc>
              <a:spcAft>
                <a:spcPts val="0"/>
              </a:spcAft>
            </a:pPr>
            <a:r>
              <a:rPr lang="en-US" altLang="zh-CN" b="1" kern="100" dirty="0" smtClean="0">
                <a:solidFill>
                  <a:srgbClr val="FF0000"/>
                </a:solidFill>
                <a:latin typeface="Times New Roman"/>
                <a:ea typeface="华文细黑"/>
                <a:cs typeface="Courier New"/>
              </a:rPr>
              <a:t>MgCO</a:t>
            </a:r>
            <a:r>
              <a:rPr lang="en-US" altLang="zh-CN" b="1" kern="100" baseline="-25000" dirty="0" smtClean="0">
                <a:solidFill>
                  <a:srgbClr val="FF0000"/>
                </a:solidFill>
                <a:latin typeface="Times New Roman"/>
                <a:ea typeface="华文细黑"/>
                <a:cs typeface="Courier New"/>
              </a:rPr>
              <a:t>3</a:t>
            </a:r>
            <a:r>
              <a:rPr lang="zh-CN" altLang="zh-CN" b="1" kern="100" dirty="0">
                <a:solidFill>
                  <a:srgbClr val="FF0000"/>
                </a:solidFill>
                <a:latin typeface="Times New Roman"/>
                <a:ea typeface="华文细黑"/>
                <a:cs typeface="Times New Roman"/>
              </a:rPr>
              <a:t>＋</a:t>
            </a:r>
            <a:r>
              <a:rPr lang="en-US" altLang="zh-CN" b="1" kern="100" dirty="0">
                <a:solidFill>
                  <a:srgbClr val="FF0000"/>
                </a:solidFill>
                <a:latin typeface="Times New Roman"/>
                <a:ea typeface="华文细黑"/>
                <a:cs typeface="Courier New"/>
              </a:rPr>
              <a:t>2H</a:t>
            </a:r>
            <a:r>
              <a:rPr lang="zh-CN" altLang="zh-CN" b="1" kern="100" baseline="30000" dirty="0">
                <a:solidFill>
                  <a:srgbClr val="FF0000"/>
                </a:solidFill>
                <a:latin typeface="Times New Roman"/>
                <a:ea typeface="华文细黑"/>
                <a:cs typeface="Times New Roman"/>
              </a:rPr>
              <a:t>＋</a:t>
            </a:r>
            <a:r>
              <a:rPr lang="en-US" altLang="zh-CN" b="1" kern="100" spc="-80" dirty="0">
                <a:solidFill>
                  <a:srgbClr val="FF0000"/>
                </a:solidFill>
                <a:latin typeface="Times New Roman"/>
                <a:ea typeface="华文细黑"/>
                <a:cs typeface="Courier New"/>
              </a:rPr>
              <a:t>==</a:t>
            </a:r>
            <a:r>
              <a:rPr lang="en-US" altLang="zh-CN" b="1" kern="100" dirty="0">
                <a:solidFill>
                  <a:srgbClr val="FF0000"/>
                </a:solidFill>
                <a:latin typeface="Times New Roman"/>
                <a:ea typeface="华文细黑"/>
                <a:cs typeface="Courier New"/>
              </a:rPr>
              <a:t>=Mg</a:t>
            </a:r>
            <a:r>
              <a:rPr lang="en-US" altLang="zh-CN" b="1" kern="100" baseline="30000" dirty="0">
                <a:solidFill>
                  <a:srgbClr val="FF0000"/>
                </a:solidFill>
                <a:latin typeface="Times New Roman"/>
                <a:ea typeface="华文细黑"/>
                <a:cs typeface="Courier New"/>
              </a:rPr>
              <a:t>2</a:t>
            </a:r>
            <a:r>
              <a:rPr lang="zh-CN" altLang="zh-CN" b="1" kern="100" baseline="30000" dirty="0">
                <a:solidFill>
                  <a:srgbClr val="FF0000"/>
                </a:solidFill>
                <a:latin typeface="Times New Roman"/>
                <a:ea typeface="华文细黑"/>
                <a:cs typeface="Times New Roman"/>
              </a:rPr>
              <a:t>＋</a:t>
            </a:r>
            <a:r>
              <a:rPr lang="zh-CN" altLang="zh-CN" b="1" kern="100" dirty="0">
                <a:solidFill>
                  <a:srgbClr val="FF0000"/>
                </a:solidFill>
                <a:latin typeface="Times New Roman"/>
                <a:ea typeface="华文细黑"/>
                <a:cs typeface="Times New Roman"/>
              </a:rPr>
              <a:t>＋</a:t>
            </a:r>
            <a:r>
              <a:rPr lang="en-US" altLang="zh-CN" b="1" kern="100" dirty="0">
                <a:solidFill>
                  <a:srgbClr val="FF0000"/>
                </a:solidFill>
                <a:latin typeface="Times New Roman"/>
                <a:ea typeface="华文细黑"/>
                <a:cs typeface="Courier New"/>
              </a:rPr>
              <a:t>CO</a:t>
            </a:r>
            <a:r>
              <a:rPr lang="en-US" altLang="zh-CN" b="1" kern="100" baseline="-25000" dirty="0">
                <a:solidFill>
                  <a:srgbClr val="FF0000"/>
                </a:solidFill>
                <a:latin typeface="Times New Roman"/>
                <a:ea typeface="华文细黑"/>
                <a:cs typeface="Courier New"/>
              </a:rPr>
              <a:t>2</a:t>
            </a:r>
            <a:r>
              <a:rPr lang="en-US" altLang="zh-CN" b="1" kern="100" dirty="0">
                <a:solidFill>
                  <a:srgbClr val="FF0000"/>
                </a:solidFill>
                <a:latin typeface="宋体"/>
                <a:ea typeface="华文细黑"/>
                <a:cs typeface="Times New Roman"/>
              </a:rPr>
              <a:t>↑</a:t>
            </a:r>
            <a:r>
              <a:rPr lang="zh-CN" altLang="zh-CN" b="1" kern="100" dirty="0">
                <a:solidFill>
                  <a:srgbClr val="FF0000"/>
                </a:solidFill>
                <a:latin typeface="Times New Roman"/>
                <a:ea typeface="华文细黑"/>
                <a:cs typeface="Times New Roman"/>
              </a:rPr>
              <a:t>＋</a:t>
            </a:r>
            <a:r>
              <a:rPr lang="en-US" altLang="zh-CN" b="1" kern="100" dirty="0">
                <a:solidFill>
                  <a:srgbClr val="FF0000"/>
                </a:solidFill>
                <a:latin typeface="Times New Roman"/>
                <a:ea typeface="华文细黑"/>
                <a:cs typeface="Courier New"/>
              </a:rPr>
              <a:t>H</a:t>
            </a:r>
            <a:r>
              <a:rPr lang="en-US" altLang="zh-CN" b="1" kern="100" baseline="-25000" dirty="0">
                <a:solidFill>
                  <a:srgbClr val="FF0000"/>
                </a:solidFill>
                <a:latin typeface="Times New Roman"/>
                <a:ea typeface="华文细黑"/>
                <a:cs typeface="Courier New"/>
              </a:rPr>
              <a:t>2</a:t>
            </a:r>
            <a:r>
              <a:rPr lang="en-US" altLang="zh-CN" b="1" kern="100" dirty="0">
                <a:solidFill>
                  <a:srgbClr val="FF0000"/>
                </a:solidFill>
                <a:latin typeface="Times New Roman"/>
                <a:ea typeface="华文细黑"/>
                <a:cs typeface="Courier New"/>
              </a:rPr>
              <a:t>O</a:t>
            </a:r>
            <a:endParaRPr lang="zh-CN" altLang="zh-CN" b="1" kern="100" dirty="0">
              <a:solidFill>
                <a:srgbClr val="FF0000"/>
              </a:solidFill>
              <a:latin typeface="宋体"/>
              <a:cs typeface="Courier New"/>
            </a:endParaRPr>
          </a:p>
          <a:p>
            <a:pPr algn="just">
              <a:lnSpc>
                <a:spcPts val="5500"/>
              </a:lnSpc>
              <a:spcAft>
                <a:spcPts val="0"/>
              </a:spcAft>
            </a:pPr>
            <a:r>
              <a:rPr lang="en-US" altLang="zh-CN" b="1" kern="100" dirty="0" smtClean="0">
                <a:solidFill>
                  <a:srgbClr val="FF0000"/>
                </a:solidFill>
                <a:latin typeface="Times New Roman"/>
                <a:ea typeface="华文细黑"/>
                <a:cs typeface="Courier New"/>
              </a:rPr>
              <a:t>2FeSO</a:t>
            </a:r>
            <a:r>
              <a:rPr lang="en-US" altLang="zh-CN" b="1" kern="100" baseline="-25000" dirty="0" smtClean="0">
                <a:solidFill>
                  <a:srgbClr val="FF0000"/>
                </a:solidFill>
                <a:latin typeface="Times New Roman"/>
                <a:ea typeface="华文细黑"/>
                <a:cs typeface="Courier New"/>
              </a:rPr>
              <a:t>4</a:t>
            </a:r>
            <a:r>
              <a:rPr lang="zh-CN" altLang="zh-CN" b="1" kern="100" dirty="0">
                <a:solidFill>
                  <a:srgbClr val="FF0000"/>
                </a:solidFill>
                <a:latin typeface="Times New Roman"/>
                <a:ea typeface="华文细黑"/>
                <a:cs typeface="Times New Roman"/>
              </a:rPr>
              <a:t>＋</a:t>
            </a:r>
            <a:r>
              <a:rPr lang="en-US" altLang="zh-CN" b="1" kern="100" dirty="0">
                <a:solidFill>
                  <a:srgbClr val="FF0000"/>
                </a:solidFill>
                <a:latin typeface="Times New Roman"/>
                <a:ea typeface="华文细黑"/>
                <a:cs typeface="Courier New"/>
              </a:rPr>
              <a:t>H</a:t>
            </a:r>
            <a:r>
              <a:rPr lang="en-US" altLang="zh-CN" b="1" kern="100" baseline="-25000" dirty="0">
                <a:solidFill>
                  <a:srgbClr val="FF0000"/>
                </a:solidFill>
                <a:latin typeface="Times New Roman"/>
                <a:ea typeface="华文细黑"/>
                <a:cs typeface="Courier New"/>
              </a:rPr>
              <a:t>2</a:t>
            </a:r>
            <a:r>
              <a:rPr lang="en-US" altLang="zh-CN" b="1" kern="100" dirty="0">
                <a:solidFill>
                  <a:srgbClr val="FF0000"/>
                </a:solidFill>
                <a:latin typeface="Times New Roman"/>
                <a:ea typeface="华文细黑"/>
                <a:cs typeface="Courier New"/>
              </a:rPr>
              <a:t>O</a:t>
            </a:r>
            <a:r>
              <a:rPr lang="en-US" altLang="zh-CN" b="1" kern="100" baseline="-25000" dirty="0">
                <a:solidFill>
                  <a:srgbClr val="FF0000"/>
                </a:solidFill>
                <a:latin typeface="Times New Roman"/>
                <a:ea typeface="华文细黑"/>
                <a:cs typeface="Courier New"/>
              </a:rPr>
              <a:t>2</a:t>
            </a:r>
            <a:r>
              <a:rPr lang="zh-CN" altLang="zh-CN" b="1" kern="100" dirty="0">
                <a:solidFill>
                  <a:srgbClr val="FF0000"/>
                </a:solidFill>
                <a:latin typeface="Times New Roman"/>
                <a:ea typeface="华文细黑"/>
                <a:cs typeface="Times New Roman"/>
              </a:rPr>
              <a:t>＋</a:t>
            </a:r>
            <a:r>
              <a:rPr lang="en-US" altLang="zh-CN" b="1" kern="100" dirty="0">
                <a:solidFill>
                  <a:srgbClr val="FF0000"/>
                </a:solidFill>
                <a:latin typeface="Times New Roman"/>
                <a:ea typeface="华文细黑"/>
                <a:cs typeface="Courier New"/>
              </a:rPr>
              <a:t>H</a:t>
            </a:r>
            <a:r>
              <a:rPr lang="en-US" altLang="zh-CN" b="1" kern="100" baseline="-25000" dirty="0">
                <a:solidFill>
                  <a:srgbClr val="FF0000"/>
                </a:solidFill>
                <a:latin typeface="Times New Roman"/>
                <a:ea typeface="华文细黑"/>
                <a:cs typeface="Courier New"/>
              </a:rPr>
              <a:t>2</a:t>
            </a:r>
            <a:r>
              <a:rPr lang="en-US" altLang="zh-CN" b="1" kern="100" dirty="0">
                <a:solidFill>
                  <a:srgbClr val="FF0000"/>
                </a:solidFill>
                <a:latin typeface="Times New Roman"/>
                <a:ea typeface="华文细黑"/>
                <a:cs typeface="Courier New"/>
              </a:rPr>
              <a:t>SO</a:t>
            </a:r>
            <a:r>
              <a:rPr lang="en-US" altLang="zh-CN" b="1" kern="100" baseline="-25000" dirty="0">
                <a:solidFill>
                  <a:srgbClr val="FF0000"/>
                </a:solidFill>
                <a:latin typeface="Times New Roman"/>
                <a:ea typeface="华文细黑"/>
                <a:cs typeface="Courier New"/>
              </a:rPr>
              <a:t>4</a:t>
            </a:r>
            <a:r>
              <a:rPr lang="en-US" altLang="zh-CN" b="1" kern="100" spc="-80" dirty="0">
                <a:solidFill>
                  <a:srgbClr val="FF0000"/>
                </a:solidFill>
                <a:latin typeface="Times New Roman"/>
                <a:ea typeface="华文细黑"/>
                <a:cs typeface="Courier New"/>
              </a:rPr>
              <a:t>==</a:t>
            </a:r>
            <a:r>
              <a:rPr lang="en-US" altLang="zh-CN" b="1" kern="100" dirty="0">
                <a:solidFill>
                  <a:srgbClr val="FF0000"/>
                </a:solidFill>
                <a:latin typeface="Times New Roman"/>
                <a:ea typeface="华文细黑"/>
                <a:cs typeface="Courier New"/>
              </a:rPr>
              <a:t>=Fe</a:t>
            </a:r>
            <a:r>
              <a:rPr lang="en-US" altLang="zh-CN" b="1" kern="100" baseline="-25000" dirty="0">
                <a:solidFill>
                  <a:srgbClr val="FF0000"/>
                </a:solidFill>
                <a:latin typeface="Times New Roman"/>
                <a:ea typeface="华文细黑"/>
                <a:cs typeface="Courier New"/>
              </a:rPr>
              <a:t>2</a:t>
            </a:r>
            <a:r>
              <a:rPr lang="en-US" altLang="zh-CN" b="1" kern="100" dirty="0">
                <a:solidFill>
                  <a:srgbClr val="FF0000"/>
                </a:solidFill>
                <a:latin typeface="Times New Roman"/>
                <a:ea typeface="华文细黑"/>
                <a:cs typeface="Courier New"/>
              </a:rPr>
              <a:t>(SO</a:t>
            </a:r>
            <a:r>
              <a:rPr lang="en-US" altLang="zh-CN" b="1" kern="100" baseline="-25000" dirty="0">
                <a:solidFill>
                  <a:srgbClr val="FF0000"/>
                </a:solidFill>
                <a:latin typeface="Times New Roman"/>
                <a:ea typeface="华文细黑"/>
                <a:cs typeface="Courier New"/>
              </a:rPr>
              <a:t>4</a:t>
            </a:r>
            <a:r>
              <a:rPr lang="en-US" altLang="zh-CN" b="1" kern="100" dirty="0">
                <a:solidFill>
                  <a:srgbClr val="FF0000"/>
                </a:solidFill>
                <a:latin typeface="Times New Roman"/>
                <a:ea typeface="华文细黑"/>
                <a:cs typeface="Courier New"/>
              </a:rPr>
              <a:t>)</a:t>
            </a:r>
            <a:r>
              <a:rPr lang="en-US" altLang="zh-CN" b="1" kern="100" baseline="-25000" dirty="0">
                <a:solidFill>
                  <a:srgbClr val="FF0000"/>
                </a:solidFill>
                <a:latin typeface="Times New Roman"/>
                <a:ea typeface="华文细黑"/>
                <a:cs typeface="Courier New"/>
              </a:rPr>
              <a:t>3</a:t>
            </a:r>
            <a:r>
              <a:rPr lang="zh-CN" altLang="zh-CN" b="1" kern="100" dirty="0">
                <a:solidFill>
                  <a:srgbClr val="FF0000"/>
                </a:solidFill>
                <a:latin typeface="Times New Roman"/>
                <a:ea typeface="华文细黑"/>
                <a:cs typeface="Times New Roman"/>
              </a:rPr>
              <a:t>＋</a:t>
            </a:r>
            <a:r>
              <a:rPr lang="en-US" altLang="zh-CN" b="1" kern="100" dirty="0" smtClean="0">
                <a:solidFill>
                  <a:srgbClr val="FF0000"/>
                </a:solidFill>
                <a:latin typeface="Times New Roman"/>
                <a:ea typeface="华文细黑"/>
                <a:cs typeface="Courier New"/>
              </a:rPr>
              <a:t>2H</a:t>
            </a:r>
            <a:r>
              <a:rPr lang="en-US" altLang="zh-CN" b="1" kern="100" baseline="-25000" dirty="0" smtClean="0">
                <a:solidFill>
                  <a:srgbClr val="FF0000"/>
                </a:solidFill>
                <a:latin typeface="Times New Roman"/>
                <a:ea typeface="华文细黑"/>
                <a:cs typeface="Courier New"/>
              </a:rPr>
              <a:t>2</a:t>
            </a:r>
            <a:r>
              <a:rPr lang="en-US" altLang="zh-CN" b="1" kern="100" dirty="0" smtClean="0">
                <a:solidFill>
                  <a:srgbClr val="FF0000"/>
                </a:solidFill>
                <a:latin typeface="Times New Roman"/>
                <a:ea typeface="华文细黑"/>
                <a:cs typeface="Courier New"/>
              </a:rPr>
              <a:t>O</a:t>
            </a:r>
            <a:endParaRPr lang="zh-CN" altLang="zh-CN" b="1" kern="100" dirty="0">
              <a:solidFill>
                <a:srgbClr val="FF0000"/>
              </a:solidFill>
              <a:latin typeface="宋体"/>
              <a:cs typeface="Courier New"/>
            </a:endParaRPr>
          </a:p>
        </p:txBody>
      </p:sp>
      <p:sp>
        <p:nvSpPr>
          <p:cNvPr id="2" name="矩形 1"/>
          <p:cNvSpPr/>
          <p:nvPr/>
        </p:nvSpPr>
        <p:spPr>
          <a:xfrm>
            <a:off x="3021428" y="5667509"/>
            <a:ext cx="1653017" cy="797654"/>
          </a:xfrm>
          <a:prstGeom prst="rect">
            <a:avLst/>
          </a:prstGeom>
        </p:spPr>
        <p:txBody>
          <a:bodyPr wrap="none">
            <a:spAutoFit/>
          </a:bodyPr>
          <a:lstStyle/>
          <a:p>
            <a:pPr algn="just">
              <a:lnSpc>
                <a:spcPts val="5500"/>
              </a:lnSpc>
              <a:spcAft>
                <a:spcPts val="0"/>
              </a:spcAft>
            </a:pPr>
            <a:r>
              <a:rPr lang="en-US" altLang="zh-CN" b="1" kern="100" dirty="0">
                <a:solidFill>
                  <a:srgbClr val="FF0000"/>
                </a:solidFill>
                <a:latin typeface="Times New Roman"/>
                <a:ea typeface="华文细黑"/>
                <a:cs typeface="Courier New"/>
              </a:rPr>
              <a:t>(3)Fe(OH)</a:t>
            </a:r>
            <a:r>
              <a:rPr lang="en-US" altLang="zh-CN" b="1" kern="100" baseline="-25000" dirty="0">
                <a:solidFill>
                  <a:srgbClr val="FF0000"/>
                </a:solidFill>
                <a:latin typeface="Times New Roman"/>
                <a:ea typeface="华文细黑"/>
                <a:cs typeface="Courier New"/>
              </a:rPr>
              <a:t>3</a:t>
            </a:r>
            <a:endParaRPr lang="zh-CN" altLang="zh-CN" b="1" kern="100" dirty="0">
              <a:solidFill>
                <a:srgbClr val="FF0000"/>
              </a:solidFill>
              <a:latin typeface="宋体"/>
              <a:cs typeface="Courier New"/>
            </a:endParaRPr>
          </a:p>
        </p:txBody>
      </p:sp>
    </p:spTree>
    <p:extLst>
      <p:ext uri="{BB962C8B-B14F-4D97-AF65-F5344CB8AC3E}">
        <p14:creationId xmlns:p14="http://schemas.microsoft.com/office/powerpoint/2010/main" val="1404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288608" y="1341562"/>
            <a:ext cx="5575565" cy="656077"/>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明晰流程中物质转化过程：</a:t>
            </a:r>
            <a:endParaRPr lang="zh-CN" altLang="zh-CN" sz="2800" kern="100" dirty="0">
              <a:effectLst/>
              <a:latin typeface="宋体"/>
              <a:cs typeface="Courier New"/>
            </a:endParaRPr>
          </a:p>
        </p:txBody>
      </p:sp>
      <p:pic>
        <p:nvPicPr>
          <p:cNvPr id="12290" name="Picture 2" descr="\\李笑影\李笑影\2016\一轮\化学\人教版化学\去年267.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945" y="2213663"/>
            <a:ext cx="9037815" cy="1345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288608" y="3525753"/>
            <a:ext cx="11639246" cy="2111732"/>
          </a:xfrm>
          <a:prstGeom prst="rect">
            <a:avLst/>
          </a:prstGeom>
        </p:spPr>
        <p:txBody>
          <a:bodyPr>
            <a:spAutoFit/>
          </a:bodyPr>
          <a:lstStyle/>
          <a:p>
            <a:pPr algn="just">
              <a:lnSpc>
                <a:spcPts val="5500"/>
              </a:lnSpc>
              <a:spcAft>
                <a:spcPts val="0"/>
              </a:spcAft>
            </a:pPr>
            <a:r>
              <a:rPr lang="zh-CN" altLang="zh-CN" sz="2800" b="1" kern="100" dirty="0">
                <a:solidFill>
                  <a:srgbClr val="FF0000"/>
                </a:solidFill>
                <a:latin typeface="Times New Roman"/>
                <a:cs typeface="Times New Roman"/>
              </a:rPr>
              <a:t>答案　</a:t>
            </a:r>
            <a:r>
              <a:rPr lang="en-US" altLang="zh-CN" sz="2800" b="1" kern="100" dirty="0">
                <a:solidFill>
                  <a:srgbClr val="FF0000"/>
                </a:solidFill>
                <a:latin typeface="Times New Roman"/>
                <a:ea typeface="华文细黑"/>
                <a:cs typeface="Courier New"/>
              </a:rPr>
              <a:t>(1)MgCO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2H</a:t>
            </a:r>
            <a:r>
              <a:rPr lang="zh-CN" altLang="zh-CN" sz="2800" b="1" kern="100" baseline="30000" dirty="0">
                <a:solidFill>
                  <a:srgbClr val="FF0000"/>
                </a:solidFill>
                <a:latin typeface="Times New Roman"/>
                <a:ea typeface="华文细黑"/>
                <a:cs typeface="Times New Roman"/>
              </a:rPr>
              <a:t>＋</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=Mg</a:t>
            </a:r>
            <a:r>
              <a:rPr lang="en-US" altLang="zh-CN" sz="2800" b="1" kern="100" baseline="30000" dirty="0">
                <a:solidFill>
                  <a:srgbClr val="FF0000"/>
                </a:solidFill>
                <a:latin typeface="Times New Roman"/>
                <a:ea typeface="华文细黑"/>
                <a:cs typeface="Courier New"/>
              </a:rPr>
              <a:t>2</a:t>
            </a:r>
            <a:r>
              <a:rPr lang="zh-CN" altLang="zh-CN" sz="2800" b="1" kern="100" baseline="30000" dirty="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CO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endParaRPr lang="zh-CN" altLang="zh-CN" sz="2800" b="1" kern="100" dirty="0">
              <a:solidFill>
                <a:srgbClr val="FF0000"/>
              </a:solidFill>
              <a:latin typeface="宋体"/>
              <a:cs typeface="Courier New"/>
            </a:endParaRPr>
          </a:p>
          <a:p>
            <a:pPr algn="just">
              <a:lnSpc>
                <a:spcPts val="5500"/>
              </a:lnSpc>
              <a:spcAft>
                <a:spcPts val="0"/>
              </a:spcAft>
            </a:pPr>
            <a:r>
              <a:rPr lang="en-US" altLang="zh-CN" sz="2800" b="1" kern="100" dirty="0">
                <a:solidFill>
                  <a:srgbClr val="FF0000"/>
                </a:solidFill>
                <a:latin typeface="Times New Roman"/>
                <a:ea typeface="华文细黑"/>
                <a:cs typeface="Courier New"/>
              </a:rPr>
              <a:t>(2)2FeSO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=Fe</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en-US" altLang="zh-CN" sz="2800" b="1" kern="100" dirty="0">
                <a:solidFill>
                  <a:srgbClr val="FF0000"/>
                </a:solidFill>
                <a:latin typeface="Times New Roman"/>
                <a:ea typeface="华文细黑"/>
                <a:cs typeface="Courier New"/>
              </a:rPr>
              <a:t>)</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endParaRPr lang="zh-CN" altLang="zh-CN" sz="2800" b="1" kern="100" dirty="0">
              <a:solidFill>
                <a:srgbClr val="FF0000"/>
              </a:solidFill>
              <a:latin typeface="宋体"/>
              <a:cs typeface="Courier New"/>
            </a:endParaRPr>
          </a:p>
          <a:p>
            <a:pPr algn="just">
              <a:lnSpc>
                <a:spcPts val="5500"/>
              </a:lnSpc>
              <a:spcAft>
                <a:spcPts val="0"/>
              </a:spcAft>
            </a:pPr>
            <a:r>
              <a:rPr lang="en-US" altLang="zh-CN" sz="2800" b="1" kern="100" dirty="0">
                <a:solidFill>
                  <a:srgbClr val="FF0000"/>
                </a:solidFill>
                <a:latin typeface="Times New Roman"/>
                <a:ea typeface="华文细黑"/>
                <a:cs typeface="Courier New"/>
              </a:rPr>
              <a:t>(3)Fe(OH)</a:t>
            </a:r>
            <a:r>
              <a:rPr lang="en-US" altLang="zh-CN" sz="2800" b="1" kern="100" baseline="-25000" dirty="0">
                <a:solidFill>
                  <a:srgbClr val="FF0000"/>
                </a:solidFill>
                <a:latin typeface="Times New Roman"/>
                <a:ea typeface="华文细黑"/>
                <a:cs typeface="Courier New"/>
              </a:rPr>
              <a:t>3</a:t>
            </a:r>
            <a:endParaRPr lang="zh-CN" altLang="zh-CN" sz="2800" b="1" kern="100" dirty="0">
              <a:solidFill>
                <a:srgbClr val="FF0000"/>
              </a:solidFill>
              <a:effectLst/>
              <a:latin typeface="宋体"/>
              <a:cs typeface="Courier New"/>
            </a:endParaRPr>
          </a:p>
        </p:txBody>
      </p:sp>
    </p:spTree>
    <p:extLst>
      <p:ext uri="{BB962C8B-B14F-4D97-AF65-F5344CB8AC3E}">
        <p14:creationId xmlns:p14="http://schemas.microsoft.com/office/powerpoint/2010/main" val="33601476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750"/>
                                        <p:tgtEl>
                                          <p:spTgt spid="3"/>
                                        </p:tgtEl>
                                      </p:cBhvr>
                                    </p:animEffect>
                                  </p:childTnLst>
                                </p:cTn>
                              </p:par>
                              <p:par>
                                <p:cTn id="8" presetID="3" presetClass="entr" presetSubtype="10" fill="hold" nodeType="withEffect">
                                  <p:stCondLst>
                                    <p:cond delay="0"/>
                                  </p:stCondLst>
                                  <p:childTnLst>
                                    <p:set>
                                      <p:cBhvr>
                                        <p:cTn id="9" dur="1" fill="hold">
                                          <p:stCondLst>
                                            <p:cond delay="0"/>
                                          </p:stCondLst>
                                        </p:cTn>
                                        <p:tgtEl>
                                          <p:spTgt spid="12290"/>
                                        </p:tgtEl>
                                        <p:attrNameLst>
                                          <p:attrName>style.visibility</p:attrName>
                                        </p:attrNameLst>
                                      </p:cBhvr>
                                      <p:to>
                                        <p:strVal val="visible"/>
                                      </p:to>
                                    </p:set>
                                    <p:animEffect transition="in" filter="blinds(horizontal)">
                                      <p:cBhvr>
                                        <p:cTn id="10" dur="750"/>
                                        <p:tgtEl>
                                          <p:spTgt spid="12290"/>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blinds(horizontal)">
                                      <p:cBhvr>
                                        <p:cTn id="14" dur="750"/>
                                        <p:tgtEl>
                                          <p:spTgt spid="5">
                                            <p:txEl>
                                              <p:pRg st="0" end="0"/>
                                            </p:txEl>
                                          </p:spTgt>
                                        </p:tgtEl>
                                      </p:cBhvr>
                                    </p:animEffect>
                                  </p:childTnLst>
                                </p:cTn>
                              </p:par>
                            </p:childTnLst>
                          </p:cTn>
                        </p:par>
                        <p:par>
                          <p:cTn id="15" fill="hold">
                            <p:stCondLst>
                              <p:cond delay="1500"/>
                            </p:stCondLst>
                            <p:childTnLst>
                              <p:par>
                                <p:cTn id="16" presetID="3" presetClass="entr" presetSubtype="10" fill="hold" nodeType="after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Effect transition="in" filter="blinds(horizontal)">
                                      <p:cBhvr>
                                        <p:cTn id="18" dur="750"/>
                                        <p:tgtEl>
                                          <p:spTgt spid="5">
                                            <p:txEl>
                                              <p:pRg st="1" end="1"/>
                                            </p:txEl>
                                          </p:spTgt>
                                        </p:tgtEl>
                                      </p:cBhvr>
                                    </p:animEffect>
                                  </p:childTnLst>
                                </p:cTn>
                              </p:par>
                            </p:childTnLst>
                          </p:cTn>
                        </p:par>
                        <p:par>
                          <p:cTn id="19" fill="hold">
                            <p:stCondLst>
                              <p:cond delay="2250"/>
                            </p:stCondLst>
                            <p:childTnLst>
                              <p:par>
                                <p:cTn id="20" presetID="3" presetClass="entr" presetSubtype="10" fill="hold" nodeType="afterEffect">
                                  <p:stCondLst>
                                    <p:cond delay="0"/>
                                  </p:stCondLst>
                                  <p:childTnLst>
                                    <p:set>
                                      <p:cBhvr>
                                        <p:cTn id="21" dur="1" fill="hold">
                                          <p:stCondLst>
                                            <p:cond delay="0"/>
                                          </p:stCondLst>
                                        </p:cTn>
                                        <p:tgtEl>
                                          <p:spTgt spid="5">
                                            <p:txEl>
                                              <p:pRg st="2" end="2"/>
                                            </p:txEl>
                                          </p:spTgt>
                                        </p:tgtEl>
                                        <p:attrNameLst>
                                          <p:attrName>style.visibility</p:attrName>
                                        </p:attrNameLst>
                                      </p:cBhvr>
                                      <p:to>
                                        <p:strVal val="visible"/>
                                      </p:to>
                                    </p:set>
                                    <p:animEffect transition="in" filter="blinds(horizontal)">
                                      <p:cBhvr>
                                        <p:cTn id="22" dur="75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61975" y="117426"/>
            <a:ext cx="11388152" cy="2062079"/>
          </a:xfrm>
          <a:prstGeom prst="rect">
            <a:avLst/>
          </a:prstGeom>
        </p:spPr>
        <p:txBody>
          <a:bodyPr wrap="square" lIns="121898" tIns="60948" rIns="121898" bIns="60948">
            <a:spAutoFit/>
          </a:bodyPr>
          <a:lstStyle/>
          <a:p>
            <a:pPr algn="just">
              <a:lnSpc>
                <a:spcPct val="150000"/>
              </a:lnSpc>
            </a:pPr>
            <a:r>
              <a:rPr lang="zh-CN" altLang="zh-CN" sz="2800" b="1" kern="100" dirty="0">
                <a:solidFill>
                  <a:srgbClr val="FF0000"/>
                </a:solidFill>
                <a:latin typeface="+mj-ea"/>
                <a:ea typeface="+mj-ea"/>
                <a:cs typeface="Times New Roman"/>
              </a:rPr>
              <a:t>一、解题策略</a:t>
            </a:r>
          </a:p>
          <a:p>
            <a:pPr algn="just">
              <a:lnSpc>
                <a:spcPct val="150000"/>
              </a:lnSpc>
              <a:spcAft>
                <a:spcPts val="0"/>
              </a:spcAft>
            </a:pPr>
            <a:r>
              <a:rPr lang="zh-CN" altLang="zh-CN" sz="2800" kern="100" dirty="0">
                <a:latin typeface="Times New Roman"/>
                <a:ea typeface="华文细黑"/>
                <a:cs typeface="Times New Roman"/>
              </a:rPr>
              <a:t>化工流程中常见的操作与名词</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化工流程题目在流程上一般分为</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个过程：</a:t>
            </a:r>
            <a:endParaRPr lang="zh-CN" altLang="zh-CN" sz="1050" kern="100" dirty="0">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261224578"/>
              </p:ext>
            </p:extLst>
          </p:nvPr>
        </p:nvGraphicFramePr>
        <p:xfrm>
          <a:off x="325041" y="2224708"/>
          <a:ext cx="5692775" cy="1019175"/>
        </p:xfrm>
        <a:graphic>
          <a:graphicData uri="http://schemas.openxmlformats.org/presentationml/2006/ole">
            <mc:AlternateContent xmlns:mc="http://schemas.openxmlformats.org/markup-compatibility/2006">
              <mc:Choice xmlns:v="urn:schemas-microsoft-com:vml" Requires="v">
                <p:oleObj spid="_x0000_s1133" name="文档" r:id="rId4" imgW="5693322" imgH="1019250" progId="Word.Document.12">
                  <p:embed/>
                </p:oleObj>
              </mc:Choice>
              <mc:Fallback>
                <p:oleObj name="文档" r:id="rId4" imgW="5693322" imgH="1019250" progId="Word.Document.12">
                  <p:embed/>
                  <p:pic>
                    <p:nvPicPr>
                      <p:cNvPr id="0" name=""/>
                      <p:cNvPicPr/>
                      <p:nvPr/>
                    </p:nvPicPr>
                    <p:blipFill>
                      <a:blip r:embed="rId5"/>
                      <a:stretch>
                        <a:fillRect/>
                      </a:stretch>
                    </p:blipFill>
                    <p:spPr>
                      <a:xfrm>
                        <a:off x="325041" y="2224708"/>
                        <a:ext cx="5692775" cy="1019175"/>
                      </a:xfrm>
                      <a:prstGeom prst="rect">
                        <a:avLst/>
                      </a:prstGeom>
                    </p:spPr>
                  </p:pic>
                </p:oleObj>
              </mc:Fallback>
            </mc:AlternateContent>
          </a:graphicData>
        </a:graphic>
      </p:graphicFrame>
      <p:sp>
        <p:nvSpPr>
          <p:cNvPr id="4" name="矩形 3"/>
          <p:cNvSpPr/>
          <p:nvPr/>
        </p:nvSpPr>
        <p:spPr>
          <a:xfrm>
            <a:off x="224458" y="2760578"/>
            <a:ext cx="11639246"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原料处理阶段的常见考点与常见名词</a:t>
            </a:r>
            <a:endParaRPr lang="zh-CN" altLang="zh-CN" sz="2800" kern="100" dirty="0">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①</a:t>
            </a:r>
            <a:r>
              <a:rPr lang="zh-CN" altLang="zh-CN" sz="2800" b="1" kern="100" dirty="0">
                <a:solidFill>
                  <a:srgbClr val="0000FF"/>
                </a:solidFill>
                <a:latin typeface="Times New Roman"/>
                <a:ea typeface="华文细黑"/>
                <a:cs typeface="Times New Roman"/>
              </a:rPr>
              <a:t>加快反应速率</a:t>
            </a:r>
            <a:endParaRPr lang="zh-CN" altLang="zh-CN" sz="2800" b="1" kern="100" dirty="0">
              <a:solidFill>
                <a:srgbClr val="0000FF"/>
              </a:solidFill>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②</a:t>
            </a:r>
            <a:r>
              <a:rPr lang="zh-CN" altLang="zh-CN" sz="2800" b="1" kern="100" dirty="0">
                <a:solidFill>
                  <a:srgbClr val="0000FF"/>
                </a:solidFill>
                <a:latin typeface="Times New Roman"/>
                <a:ea typeface="华文细黑"/>
                <a:cs typeface="Times New Roman"/>
              </a:rPr>
              <a:t>溶解</a:t>
            </a:r>
            <a:r>
              <a:rPr lang="zh-CN" altLang="zh-CN" sz="2800" kern="100" dirty="0">
                <a:latin typeface="Times New Roman"/>
                <a:ea typeface="华文细黑"/>
                <a:cs typeface="Times New Roman"/>
              </a:rPr>
              <a:t>：通常用酸溶，如用硫酸、盐酸、浓硫酸</a:t>
            </a:r>
            <a:r>
              <a:rPr lang="zh-CN" altLang="zh-CN" sz="2800" kern="100" dirty="0" smtClean="0">
                <a:latin typeface="Times New Roman"/>
                <a:ea typeface="华文细黑"/>
                <a:cs typeface="Times New Roman"/>
              </a:rPr>
              <a:t>等</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a:latin typeface="Times New Roman"/>
                <a:ea typeface="华文细黑"/>
                <a:cs typeface="Times New Roman"/>
              </a:rPr>
              <a:t>水浸：与水接触反应或溶解</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浸出：固体加水</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酸</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溶解得到</a:t>
            </a:r>
            <a:r>
              <a:rPr lang="zh-CN" altLang="zh-CN" sz="2800" kern="100" dirty="0" smtClean="0">
                <a:latin typeface="Times New Roman"/>
                <a:ea typeface="华文细黑"/>
                <a:cs typeface="Times New Roman"/>
              </a:rPr>
              <a:t>离子</a:t>
            </a:r>
            <a:endParaRPr lang="zh-CN" altLang="zh-CN" sz="1050" kern="100" dirty="0">
              <a:latin typeface="宋体"/>
              <a:cs typeface="Courier New"/>
            </a:endParaRPr>
          </a:p>
        </p:txBody>
      </p:sp>
    </p:spTree>
    <p:extLst>
      <p:ext uri="{BB962C8B-B14F-4D97-AF65-F5344CB8AC3E}">
        <p14:creationId xmlns:p14="http://schemas.microsoft.com/office/powerpoint/2010/main" val="508584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up)">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38792" y="632267"/>
            <a:ext cx="11617054" cy="5765657"/>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smtClean="0">
                <a:solidFill>
                  <a:srgbClr val="FF0000"/>
                </a:solidFill>
                <a:latin typeface="Times New Roman"/>
                <a:ea typeface="华文细黑"/>
                <a:cs typeface="Times New Roman"/>
              </a:rPr>
              <a:t>首尾</a:t>
            </a:r>
            <a:r>
              <a:rPr lang="zh-CN" altLang="zh-CN" sz="2800" b="1" kern="100" dirty="0">
                <a:solidFill>
                  <a:srgbClr val="FF0000"/>
                </a:solidFill>
                <a:latin typeface="Times New Roman"/>
                <a:ea typeface="华文细黑"/>
                <a:cs typeface="Times New Roman"/>
              </a:rPr>
              <a:t>分析法</a:t>
            </a:r>
            <a:r>
              <a:rPr lang="zh-CN" altLang="zh-CN" sz="2800" kern="100" dirty="0">
                <a:latin typeface="Times New Roman"/>
                <a:ea typeface="华文细黑"/>
                <a:cs typeface="Times New Roman"/>
              </a:rPr>
              <a:t>：对一些线型流程工艺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从原料到产品为一条龙生产工序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试题，首先对比分析生产流程示意图中的第一种物质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原材料</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与最后一种物质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产品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从对比分析中找出原料与产品之间的关系，弄清生产流程过程中原料转化为产品的基本原理和除杂、分离提纯产品的化工工艺，然后再结合题设的问题，逐一推敲解答。关键在于认真对比分析原料与产品的组成，从中找出将原料转化为产品和除去原材料中所包含的杂质的基本原理和所采用的工艺生产措施。当把生产的主线弄清楚了，围绕生产主线所设计的系列问题也就可以解答了。</a:t>
            </a:r>
            <a:endParaRPr lang="zh-CN" altLang="zh-CN" sz="1050" kern="100" dirty="0">
              <a:effectLst/>
              <a:latin typeface="宋体"/>
              <a:cs typeface="Courier New"/>
            </a:endParaRPr>
          </a:p>
        </p:txBody>
      </p:sp>
      <p:sp>
        <p:nvSpPr>
          <p:cNvPr id="3" name="矩形 2"/>
          <p:cNvSpPr/>
          <p:nvPr/>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方法技巧</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17602369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558" y="45418"/>
            <a:ext cx="11639246" cy="1823576"/>
          </a:xfrm>
          <a:prstGeom prst="rect">
            <a:avLst/>
          </a:prstGeom>
        </p:spPr>
        <p:txBody>
          <a:bodyPr>
            <a:spAutoFit/>
          </a:bodyPr>
          <a:lstStyle/>
          <a:p>
            <a:pPr algn="just">
              <a:lnSpc>
                <a:spcPts val="4500"/>
              </a:lnSpc>
              <a:spcAft>
                <a:spcPts val="0"/>
              </a:spcAft>
            </a:pPr>
            <a:r>
              <a:rPr lang="zh-CN" altLang="zh-CN" sz="2800" b="1" kern="100" dirty="0" smtClean="0">
                <a:solidFill>
                  <a:srgbClr val="FF0000"/>
                </a:solidFill>
                <a:latin typeface="Times New Roman" pitchFamily="18" charset="0"/>
                <a:ea typeface="微软雅黑"/>
                <a:cs typeface="Times New Roman" pitchFamily="18" charset="0"/>
              </a:rPr>
              <a:t>精练</a:t>
            </a:r>
            <a:r>
              <a:rPr lang="en-US" altLang="zh-CN" sz="2800" b="1" kern="100" dirty="0">
                <a:solidFill>
                  <a:srgbClr val="FF0000"/>
                </a:solidFill>
                <a:latin typeface="Times New Roman" pitchFamily="18" charset="0"/>
                <a:ea typeface="Times New Roman" pitchFamily="18" charset="0"/>
                <a:cs typeface="Times New Roman" pitchFamily="18" charset="0"/>
              </a:rPr>
              <a:t>2</a:t>
            </a:r>
            <a:r>
              <a:rPr lang="zh-CN" altLang="zh-CN" sz="2800" kern="100" dirty="0">
                <a:latin typeface="Times New Roman"/>
                <a:ea typeface="华文细黑"/>
                <a:cs typeface="Times New Roman"/>
              </a:rPr>
              <a:t>　镁及其合金是一种用途很广的金属材料，目前世界上</a:t>
            </a:r>
            <a:r>
              <a:rPr lang="en-US" altLang="zh-CN" sz="2800" kern="100" dirty="0">
                <a:latin typeface="Times New Roman"/>
                <a:ea typeface="华文细黑"/>
                <a:cs typeface="Courier New"/>
              </a:rPr>
              <a:t>60%</a:t>
            </a:r>
            <a:r>
              <a:rPr lang="zh-CN" altLang="zh-CN" sz="2800" kern="100" dirty="0">
                <a:latin typeface="Times New Roman"/>
                <a:ea typeface="华文细黑"/>
                <a:cs typeface="Times New Roman"/>
              </a:rPr>
              <a:t>的镁是从海水中提取的。某学校课外兴趣小组从海水晒盐后的盐卤</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主要含</a:t>
            </a:r>
            <a:r>
              <a:rPr lang="en-US" altLang="zh-CN" sz="2800" kern="100" dirty="0">
                <a:latin typeface="Times New Roman"/>
                <a:ea typeface="华文细黑"/>
                <a:cs typeface="Courier New"/>
              </a:rPr>
              <a:t>Na</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Mg</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等</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中模拟工业生产来提取镁，主要过程如下</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pic>
        <p:nvPicPr>
          <p:cNvPr id="13314" name="Picture 2" descr="\\李笑影\李笑影\2016\一轮\化学\人教版化学\243A.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15396" y="1916041"/>
            <a:ext cx="8345064" cy="2252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p:nvSpPr>
        <p:spPr>
          <a:xfrm>
            <a:off x="188018" y="4178449"/>
            <a:ext cx="11755638" cy="2031325"/>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回答下列问题：</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工业上从盐卤中获取</a:t>
            </a:r>
            <a:r>
              <a:rPr lang="en-US" altLang="zh-CN" sz="2800" kern="100" dirty="0">
                <a:latin typeface="Times New Roman"/>
                <a:ea typeface="华文细黑"/>
                <a:cs typeface="Courier New"/>
              </a:rPr>
              <a:t>Mg(OH)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用石灰乳而不用</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溶液的原因是</a:t>
            </a:r>
            <a:r>
              <a:rPr lang="en-US" altLang="zh-CN" sz="2800" kern="100" dirty="0" smtClean="0">
                <a:latin typeface="Times New Roman"/>
                <a:ea typeface="华文细黑"/>
                <a:cs typeface="Courier New"/>
              </a:rPr>
              <a:t>______________________</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3" name="矩形 12"/>
          <p:cNvSpPr/>
          <p:nvPr/>
        </p:nvSpPr>
        <p:spPr>
          <a:xfrm>
            <a:off x="213499" y="5556126"/>
            <a:ext cx="4134465"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石灰乳原料丰富，成本低</a:t>
            </a:r>
            <a:endParaRPr lang="zh-CN" altLang="en-US" sz="2800" b="1" dirty="0">
              <a:solidFill>
                <a:srgbClr val="FF0000"/>
              </a:solidFill>
            </a:endParaRP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891134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horizontal)">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62558" y="-79548"/>
            <a:ext cx="11639246" cy="2677656"/>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从过程</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得到的</a:t>
            </a:r>
            <a:r>
              <a:rPr lang="en-US" altLang="zh-CN" sz="2800" kern="100" dirty="0">
                <a:latin typeface="Times New Roman"/>
                <a:ea typeface="华文细黑"/>
                <a:cs typeface="Courier New"/>
              </a:rPr>
              <a:t>Mg(OH)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沉淀中混有少量的</a:t>
            </a:r>
            <a:r>
              <a:rPr lang="en-US" altLang="zh-CN" sz="2800" kern="100" dirty="0" err="1">
                <a:latin typeface="Times New Roman"/>
                <a:ea typeface="华文细黑"/>
                <a:cs typeface="Courier New"/>
              </a:rPr>
              <a:t>Ca</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，除去少量</a:t>
            </a:r>
            <a:r>
              <a:rPr lang="en-US" altLang="zh-CN" sz="2800" kern="100" dirty="0" err="1">
                <a:latin typeface="Times New Roman"/>
                <a:ea typeface="华文细黑"/>
                <a:cs typeface="Courier New"/>
              </a:rPr>
              <a:t>Ca</a:t>
            </a:r>
            <a:r>
              <a:rPr lang="en-US" altLang="zh-CN" sz="2800" kern="100" dirty="0">
                <a:latin typeface="Times New Roman"/>
                <a:ea typeface="华文细黑"/>
                <a:cs typeface="Courier New"/>
              </a:rPr>
              <a:t>(OH)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的方法是先将沉淀加入到盛有</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溶液的烧杯中，充分搅拌后经</a:t>
            </a:r>
            <a:r>
              <a:rPr lang="en-US" altLang="zh-CN" sz="2800" kern="100" dirty="0" smtClean="0">
                <a:latin typeface="Times New Roman"/>
                <a:ea typeface="华文细黑"/>
                <a:cs typeface="Courier New"/>
              </a:rPr>
              <a:t>_____</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______(</a:t>
            </a:r>
            <a:r>
              <a:rPr lang="zh-CN" altLang="zh-CN" sz="2800" kern="100" dirty="0">
                <a:latin typeface="Times New Roman"/>
                <a:ea typeface="华文细黑"/>
                <a:cs typeface="Times New Roman"/>
              </a:rPr>
              <a:t>填操作方法</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可得纯净的</a:t>
            </a:r>
            <a:r>
              <a:rPr lang="en-US" altLang="zh-CN" sz="2800" kern="100" dirty="0">
                <a:latin typeface="Times New Roman"/>
                <a:ea typeface="华文细黑"/>
                <a:cs typeface="Courier New"/>
              </a:rPr>
              <a:t>Mg(OH)</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下图是该兴趣小组设计进行过程</a:t>
            </a: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的实验装置图</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pic>
        <p:nvPicPr>
          <p:cNvPr id="14338" name="Picture 2" descr="\\李笑影\李笑影\2016\一轮\化学\人教版化学\244A.T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88081" y="2493690"/>
            <a:ext cx="5101661" cy="2589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p:nvSpPr>
        <p:spPr>
          <a:xfrm>
            <a:off x="118542" y="5194101"/>
            <a:ext cx="11873194" cy="1384995"/>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其中装置</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的作用是</a:t>
            </a:r>
            <a:r>
              <a:rPr lang="en-US" altLang="zh-CN" sz="2800" kern="100" dirty="0" smtClean="0">
                <a:latin typeface="Times New Roman"/>
                <a:ea typeface="华文细黑"/>
                <a:cs typeface="Courier New"/>
              </a:rPr>
              <a:t>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写出过程</a:t>
            </a:r>
            <a:r>
              <a:rPr lang="en-US" altLang="zh-CN" sz="2800" kern="100" dirty="0">
                <a:solidFill>
                  <a:prstClr val="black"/>
                </a:solidFill>
                <a:latin typeface="宋体"/>
                <a:ea typeface="华文细黑"/>
                <a:cs typeface="Times New Roman"/>
              </a:rPr>
              <a:t>④</a:t>
            </a:r>
            <a:r>
              <a:rPr lang="zh-CN" altLang="zh-CN" sz="2800" kern="100" dirty="0">
                <a:solidFill>
                  <a:prstClr val="black"/>
                </a:solidFill>
                <a:latin typeface="Times New Roman"/>
                <a:ea typeface="华文细黑"/>
                <a:cs typeface="Times New Roman"/>
              </a:rPr>
              <a:t>中发生反应的化学方程式</a:t>
            </a:r>
            <a:r>
              <a:rPr lang="en-US" altLang="zh-CN" sz="2800" kern="100" dirty="0" smtClean="0">
                <a:solidFill>
                  <a:prstClr val="black"/>
                </a:solidFill>
                <a:latin typeface="Times New Roman"/>
                <a:ea typeface="华文细黑"/>
                <a:cs typeface="Courier New"/>
              </a:rPr>
              <a:t>____</a:t>
            </a:r>
            <a:r>
              <a:rPr lang="en-US" altLang="zh-CN" sz="2800" kern="100" dirty="0">
                <a:solidFill>
                  <a:prstClr val="black"/>
                </a:solidFill>
                <a:latin typeface="Times New Roman"/>
                <a:ea typeface="华文细黑"/>
                <a:cs typeface="Courier New"/>
              </a:rPr>
              <a:t>_</a:t>
            </a:r>
            <a:r>
              <a:rPr lang="en-US" altLang="zh-CN" sz="2800" kern="100" dirty="0" smtClean="0">
                <a:solidFill>
                  <a:prstClr val="black"/>
                </a:solidFill>
                <a:latin typeface="Times New Roman"/>
                <a:ea typeface="华文细黑"/>
                <a:cs typeface="Courier New"/>
              </a:rPr>
              <a:t>_____________________</a:t>
            </a:r>
            <a:r>
              <a:rPr lang="zh-CN" altLang="zh-CN" sz="2800" kern="100" dirty="0">
                <a:solidFill>
                  <a:prstClr val="black"/>
                </a:solidFill>
                <a:latin typeface="Times New Roman"/>
                <a:ea typeface="华文细黑"/>
                <a:cs typeface="Times New Roman"/>
              </a:rPr>
              <a:t>。</a:t>
            </a:r>
            <a:endParaRPr lang="zh-CN" altLang="zh-CN" sz="2800" kern="100" dirty="0">
              <a:effectLst/>
              <a:latin typeface="宋体"/>
              <a:cs typeface="Courier New"/>
            </a:endParaRPr>
          </a:p>
        </p:txBody>
      </p:sp>
      <p:sp>
        <p:nvSpPr>
          <p:cNvPr id="11" name="矩形 10"/>
          <p:cNvSpPr/>
          <p:nvPr/>
        </p:nvSpPr>
        <p:spPr>
          <a:xfrm>
            <a:off x="5519142" y="650125"/>
            <a:ext cx="1181734" cy="523220"/>
          </a:xfrm>
          <a:prstGeom prst="rect">
            <a:avLst/>
          </a:prstGeom>
        </p:spPr>
        <p:txBody>
          <a:bodyPr wrap="none">
            <a:spAutoFit/>
          </a:bodyPr>
          <a:lstStyle/>
          <a:p>
            <a:r>
              <a:rPr lang="en-US" altLang="zh-CN" sz="2800" b="1" kern="100" dirty="0">
                <a:solidFill>
                  <a:srgbClr val="FF0000"/>
                </a:solidFill>
                <a:latin typeface="Times New Roman"/>
                <a:ea typeface="华文细黑"/>
              </a:rPr>
              <a:t>MgCl</a:t>
            </a:r>
            <a:r>
              <a:rPr lang="en-US" altLang="zh-CN" sz="2800" b="1" kern="100" baseline="-25000" dirty="0">
                <a:solidFill>
                  <a:srgbClr val="FF0000"/>
                </a:solidFill>
                <a:latin typeface="Times New Roman"/>
                <a:ea typeface="华文细黑"/>
              </a:rPr>
              <a:t>2</a:t>
            </a:r>
            <a:endParaRPr lang="zh-CN" altLang="en-US" sz="2800" b="1" dirty="0">
              <a:solidFill>
                <a:srgbClr val="FF0000"/>
              </a:solidFill>
            </a:endParaRPr>
          </a:p>
        </p:txBody>
      </p:sp>
      <p:sp>
        <p:nvSpPr>
          <p:cNvPr id="12" name="矩形 11"/>
          <p:cNvSpPr/>
          <p:nvPr/>
        </p:nvSpPr>
        <p:spPr>
          <a:xfrm>
            <a:off x="314901" y="1312941"/>
            <a:ext cx="902811" cy="523220"/>
          </a:xfrm>
          <a:prstGeom prst="rect">
            <a:avLst/>
          </a:prstGeom>
        </p:spPr>
        <p:txBody>
          <a:bodyPr wrap="none">
            <a:spAutoFit/>
          </a:bodyPr>
          <a:lstStyle/>
          <a:p>
            <a:r>
              <a:rPr lang="zh-CN" altLang="zh-CN" sz="2800" b="1" kern="100" dirty="0">
                <a:solidFill>
                  <a:srgbClr val="FF0000"/>
                </a:solidFill>
                <a:latin typeface="Times New Roman"/>
                <a:ea typeface="华文细黑"/>
              </a:rPr>
              <a:t>过滤</a:t>
            </a:r>
            <a:endParaRPr lang="zh-CN" altLang="en-US" sz="2800" b="1" kern="100" dirty="0">
              <a:solidFill>
                <a:srgbClr val="FF0000"/>
              </a:solidFill>
              <a:latin typeface="Times New Roman"/>
              <a:ea typeface="华文细黑"/>
            </a:endParaRPr>
          </a:p>
        </p:txBody>
      </p:sp>
      <p:sp>
        <p:nvSpPr>
          <p:cNvPr id="13" name="矩形 12"/>
          <p:cNvSpPr/>
          <p:nvPr/>
        </p:nvSpPr>
        <p:spPr>
          <a:xfrm>
            <a:off x="1712243" y="1322466"/>
            <a:ext cx="902811" cy="523220"/>
          </a:xfrm>
          <a:prstGeom prst="rect">
            <a:avLst/>
          </a:prstGeom>
        </p:spPr>
        <p:txBody>
          <a:bodyPr wrap="none">
            <a:spAutoFit/>
          </a:bodyPr>
          <a:lstStyle/>
          <a:p>
            <a:r>
              <a:rPr lang="zh-CN" altLang="zh-CN" sz="2800" b="1" kern="100" dirty="0">
                <a:solidFill>
                  <a:srgbClr val="FF0000"/>
                </a:solidFill>
                <a:latin typeface="Times New Roman"/>
                <a:ea typeface="华文细黑"/>
              </a:rPr>
              <a:t>洗涤</a:t>
            </a:r>
            <a:endParaRPr lang="zh-CN" altLang="en-US" sz="2800" b="1" kern="100" dirty="0">
              <a:solidFill>
                <a:srgbClr val="FF0000"/>
              </a:solidFill>
              <a:latin typeface="Times New Roman"/>
              <a:ea typeface="华文细黑"/>
            </a:endParaRPr>
          </a:p>
        </p:txBody>
      </p:sp>
      <p:sp>
        <p:nvSpPr>
          <p:cNvPr id="14" name="矩形 13"/>
          <p:cNvSpPr/>
          <p:nvPr/>
        </p:nvSpPr>
        <p:spPr>
          <a:xfrm>
            <a:off x="3233936" y="5302002"/>
            <a:ext cx="3336170" cy="523220"/>
          </a:xfrm>
          <a:prstGeom prst="rect">
            <a:avLst/>
          </a:prstGeom>
        </p:spPr>
        <p:txBody>
          <a:bodyPr wrap="none">
            <a:spAutoFit/>
          </a:bodyPr>
          <a:lstStyle/>
          <a:p>
            <a:r>
              <a:rPr lang="zh-CN" altLang="zh-CN" sz="2800" b="1" kern="100" dirty="0">
                <a:solidFill>
                  <a:srgbClr val="FF0000"/>
                </a:solidFill>
                <a:latin typeface="Times New Roman"/>
                <a:ea typeface="华文细黑"/>
              </a:rPr>
              <a:t>制备干燥的</a:t>
            </a:r>
            <a:r>
              <a:rPr lang="en-US" altLang="zh-CN" sz="2800" b="1" kern="100" dirty="0" err="1">
                <a:solidFill>
                  <a:srgbClr val="FF0000"/>
                </a:solidFill>
                <a:latin typeface="Times New Roman"/>
                <a:ea typeface="华文细黑"/>
              </a:rPr>
              <a:t>HCl</a:t>
            </a:r>
            <a:r>
              <a:rPr lang="zh-CN" altLang="zh-CN" sz="2800" b="1" kern="100" dirty="0">
                <a:solidFill>
                  <a:srgbClr val="FF0000"/>
                </a:solidFill>
                <a:latin typeface="Times New Roman"/>
                <a:ea typeface="华文细黑"/>
              </a:rPr>
              <a:t>气体</a:t>
            </a:r>
            <a:endParaRPr lang="zh-CN" altLang="en-US" sz="2800" b="1" kern="100" dirty="0">
              <a:solidFill>
                <a:srgbClr val="FF0000"/>
              </a:solidFill>
              <a:latin typeface="Times New Roman"/>
              <a:ea typeface="华文细黑"/>
            </a:endParaRPr>
          </a:p>
        </p:txBody>
      </p:sp>
      <p:graphicFrame>
        <p:nvGraphicFramePr>
          <p:cNvPr id="15" name="对象 14"/>
          <p:cNvGraphicFramePr>
            <a:graphicFrameLocks noChangeAspect="1"/>
          </p:cNvGraphicFramePr>
          <p:nvPr>
            <p:extLst>
              <p:ext uri="{D42A27DB-BD31-4B8C-83A1-F6EECF244321}">
                <p14:modId xmlns:p14="http://schemas.microsoft.com/office/powerpoint/2010/main" val="3984476508"/>
              </p:ext>
            </p:extLst>
          </p:nvPr>
        </p:nvGraphicFramePr>
        <p:xfrm>
          <a:off x="6333879" y="5659363"/>
          <a:ext cx="4873625" cy="866775"/>
        </p:xfrm>
        <a:graphic>
          <a:graphicData uri="http://schemas.openxmlformats.org/presentationml/2006/ole">
            <mc:AlternateContent xmlns:mc="http://schemas.openxmlformats.org/markup-compatibility/2006">
              <mc:Choice xmlns:v="urn:schemas-microsoft-com:vml" Requires="v">
                <p:oleObj spid="_x0000_s14408" name="文档" r:id="rId4" imgW="4874279" imgH="866430" progId="Word.Document.12">
                  <p:embed/>
                </p:oleObj>
              </mc:Choice>
              <mc:Fallback>
                <p:oleObj name="文档" r:id="rId4" imgW="4874279" imgH="866430" progId="Word.Document.12">
                  <p:embed/>
                  <p:pic>
                    <p:nvPicPr>
                      <p:cNvPr id="0" name=""/>
                      <p:cNvPicPr/>
                      <p:nvPr/>
                    </p:nvPicPr>
                    <p:blipFill>
                      <a:blip r:embed="rId5"/>
                      <a:stretch>
                        <a:fillRect/>
                      </a:stretch>
                    </p:blipFill>
                    <p:spPr>
                      <a:xfrm>
                        <a:off x="6333879" y="5659363"/>
                        <a:ext cx="4873625" cy="866775"/>
                      </a:xfrm>
                      <a:prstGeom prst="rect">
                        <a:avLst/>
                      </a:prstGeom>
                    </p:spPr>
                  </p:pic>
                </p:oleObj>
              </mc:Fallback>
            </mc:AlternateContent>
          </a:graphicData>
        </a:graphic>
      </p:graphicFrame>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4036808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horizontal)">
                                      <p:cBhvr>
                                        <p:cTn id="10" dur="500"/>
                                        <p:tgtEl>
                                          <p:spTgt spid="1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blinds(horizontal)">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linds(horizontal)">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blinds(horizontal)">
                                      <p:cBhvr>
                                        <p:cTn id="2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7815" y="189434"/>
            <a:ext cx="11873194" cy="1384995"/>
          </a:xfrm>
          <a:prstGeom prst="rect">
            <a:avLst/>
          </a:prstGeom>
        </p:spPr>
        <p:txBody>
          <a:bodyPr>
            <a:spAutoFit/>
          </a:bodyPr>
          <a:lstStyle/>
          <a:p>
            <a:pPr algn="just">
              <a:lnSpc>
                <a:spcPct val="150000"/>
              </a:lnSpc>
              <a:spcAft>
                <a:spcPts val="0"/>
              </a:spcAft>
            </a:pPr>
            <a:endParaRPr lang="en-US" altLang="zh-CN" sz="2800" kern="100" dirty="0" smtClean="0">
              <a:latin typeface="Times New Roman"/>
              <a:ea typeface="华文细黑"/>
              <a:cs typeface="Times New Roman"/>
            </a:endParaRPr>
          </a:p>
          <a:p>
            <a:pPr algn="just">
              <a:lnSpc>
                <a:spcPct val="150000"/>
              </a:lnSpc>
              <a:spcAft>
                <a:spcPts val="0"/>
              </a:spcAft>
            </a:pPr>
            <a:endParaRPr lang="zh-CN" altLang="zh-CN" sz="2800" kern="100" dirty="0">
              <a:effectLst/>
              <a:latin typeface="宋体"/>
              <a:cs typeface="Courier New"/>
            </a:endParaRPr>
          </a:p>
        </p:txBody>
      </p:sp>
      <p:sp>
        <p:nvSpPr>
          <p:cNvPr id="8" name="矩形 7"/>
          <p:cNvSpPr/>
          <p:nvPr/>
        </p:nvSpPr>
        <p:spPr>
          <a:xfrm>
            <a:off x="216593" y="100583"/>
            <a:ext cx="11755638" cy="1384995"/>
          </a:xfrm>
          <a:prstGeom prst="rect">
            <a:avLst/>
          </a:prstGeom>
        </p:spPr>
        <p:txBody>
          <a:bodyPr>
            <a:spAutoFit/>
          </a:bodyPr>
          <a:lstStyle/>
          <a:p>
            <a:pPr algn="just">
              <a:lnSpc>
                <a:spcPct val="150000"/>
              </a:lnSpc>
              <a:spcAft>
                <a:spcPts val="0"/>
              </a:spcAft>
            </a:pPr>
            <a:r>
              <a:rPr lang="zh-CN" altLang="zh-CN" sz="2800" b="1" kern="100" dirty="0" smtClean="0">
                <a:solidFill>
                  <a:srgbClr val="FF0000"/>
                </a:solidFill>
                <a:latin typeface="Times New Roman" pitchFamily="18" charset="0"/>
                <a:cs typeface="Times New Roman" pitchFamily="18" charset="0"/>
              </a:rPr>
              <a:t>热点</a:t>
            </a:r>
            <a:r>
              <a:rPr lang="en-US" altLang="zh-CN" sz="2800" b="1" kern="100" dirty="0" smtClean="0">
                <a:solidFill>
                  <a:srgbClr val="FF0000"/>
                </a:solidFill>
                <a:latin typeface="Times New Roman" pitchFamily="18" charset="0"/>
                <a:ea typeface="Times New Roman" pitchFamily="18" charset="0"/>
                <a:cs typeface="Times New Roman" pitchFamily="18" charset="0"/>
              </a:rPr>
              <a:t>3</a:t>
            </a:r>
            <a:r>
              <a:rPr lang="zh-CN" altLang="zh-CN" sz="2800" b="1" kern="100" dirty="0" smtClean="0">
                <a:solidFill>
                  <a:srgbClr val="FF0000"/>
                </a:solidFill>
                <a:latin typeface="Times New Roman"/>
                <a:cs typeface="Times New Roman"/>
              </a:rPr>
              <a:t>　铁、铜及其矿物的开发利用</a:t>
            </a:r>
          </a:p>
          <a:p>
            <a:pPr algn="just">
              <a:lnSpc>
                <a:spcPct val="150000"/>
              </a:lnSpc>
              <a:spcAft>
                <a:spcPts val="0"/>
              </a:spcAft>
            </a:pPr>
            <a:r>
              <a:rPr lang="zh-CN" altLang="zh-CN" sz="2800" b="1" kern="100" dirty="0" smtClean="0">
                <a:solidFill>
                  <a:srgbClr val="0000FF"/>
                </a:solidFill>
                <a:latin typeface="Times New Roman" pitchFamily="18" charset="0"/>
                <a:cs typeface="Times New Roman" pitchFamily="18" charset="0"/>
              </a:rPr>
              <a:t>例</a:t>
            </a:r>
            <a:r>
              <a:rPr lang="en-US" altLang="zh-CN" sz="2800" b="1" kern="100" dirty="0" smtClean="0">
                <a:solidFill>
                  <a:srgbClr val="0000FF"/>
                </a:solidFill>
                <a:latin typeface="Times New Roman" pitchFamily="18" charset="0"/>
                <a:ea typeface="Times New Roman" pitchFamily="18" charset="0"/>
                <a:cs typeface="Times New Roman" pitchFamily="18" charset="0"/>
              </a:rPr>
              <a:t>3</a:t>
            </a:r>
            <a:r>
              <a:rPr lang="zh-CN" altLang="zh-CN" sz="2800" kern="100" dirty="0" smtClean="0">
                <a:latin typeface="Times New Roman"/>
                <a:ea typeface="华文细黑"/>
                <a:cs typeface="Times New Roman"/>
              </a:rPr>
              <a:t>　工业上由黄铜矿</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主要成分为</a:t>
            </a:r>
            <a:r>
              <a:rPr lang="en-US" altLang="zh-CN" sz="2800" kern="100" dirty="0" smtClean="0">
                <a:latin typeface="Times New Roman"/>
                <a:ea typeface="华文细黑"/>
                <a:cs typeface="Courier New"/>
              </a:rPr>
              <a:t>CuFeS</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冶炼铜的主要流程如下：</a:t>
            </a:r>
            <a:endParaRPr lang="en-US" altLang="zh-CN" sz="2800" kern="100" dirty="0" smtClean="0">
              <a:latin typeface="Times New Roman"/>
              <a:ea typeface="华文细黑"/>
              <a:cs typeface="Times New Roman"/>
            </a:endParaRPr>
          </a:p>
        </p:txBody>
      </p:sp>
      <p:pic>
        <p:nvPicPr>
          <p:cNvPr id="15362" name="Picture 2" descr="\\李笑影\李笑影\2016\一轮\化学\人教版化学\245A.T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2718" y="1452547"/>
            <a:ext cx="8143724" cy="2155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矩形 9"/>
          <p:cNvSpPr/>
          <p:nvPr/>
        </p:nvSpPr>
        <p:spPr>
          <a:xfrm>
            <a:off x="301923" y="3632458"/>
            <a:ext cx="11409907" cy="2677656"/>
          </a:xfrm>
          <a:prstGeom prst="rect">
            <a:avLst/>
          </a:prstGeom>
        </p:spPr>
        <p:txBody>
          <a:bodyPr>
            <a:spAutoFit/>
          </a:bodyPr>
          <a:lstStyle/>
          <a:p>
            <a:pPr>
              <a:lnSpc>
                <a:spcPct val="150000"/>
              </a:lnSpc>
              <a:spcAft>
                <a:spcPts val="0"/>
              </a:spcAft>
            </a:pPr>
            <a:r>
              <a:rPr lang="en-US" altLang="zh-CN" sz="2800" b="1" kern="100" dirty="0">
                <a:latin typeface="Times New Roman"/>
                <a:ea typeface="华文细黑"/>
                <a:cs typeface="Courier New"/>
              </a:rPr>
              <a:t>(1)</a:t>
            </a:r>
            <a:r>
              <a:rPr lang="zh-CN" altLang="zh-CN" sz="2800" b="1" kern="100" dirty="0">
                <a:latin typeface="Times New Roman"/>
                <a:ea typeface="华文细黑"/>
                <a:cs typeface="Times New Roman"/>
              </a:rPr>
              <a:t>步骤</a:t>
            </a:r>
            <a:r>
              <a:rPr lang="en-US" altLang="zh-CN" sz="2800" b="1" kern="100" dirty="0">
                <a:latin typeface="宋体"/>
                <a:ea typeface="华文细黑"/>
                <a:cs typeface="Times New Roman"/>
              </a:rPr>
              <a:t>Ⅰ</a:t>
            </a:r>
            <a:r>
              <a:rPr lang="zh-CN" altLang="zh-CN" sz="2800" b="1" kern="100" dirty="0">
                <a:latin typeface="Times New Roman"/>
                <a:ea typeface="华文细黑"/>
                <a:cs typeface="Times New Roman"/>
              </a:rPr>
              <a:t>是在反射炉中进行的。把黄铜矿和石英砂混合加热到</a:t>
            </a:r>
            <a:r>
              <a:rPr lang="en-US" altLang="zh-CN" sz="2800" b="1" kern="100" dirty="0">
                <a:latin typeface="Times New Roman"/>
                <a:ea typeface="华文细黑"/>
                <a:cs typeface="Courier New"/>
              </a:rPr>
              <a:t>1 000 </a:t>
            </a:r>
            <a:r>
              <a:rPr lang="en-US" altLang="zh-CN" sz="2800" b="1" kern="100" dirty="0">
                <a:latin typeface="宋体"/>
                <a:ea typeface="华文细黑"/>
                <a:cs typeface="Times New Roman"/>
              </a:rPr>
              <a:t>℃</a:t>
            </a:r>
            <a:r>
              <a:rPr lang="zh-CN" altLang="zh-CN" sz="2800" b="1" kern="100" dirty="0">
                <a:latin typeface="Times New Roman"/>
                <a:ea typeface="华文细黑"/>
                <a:cs typeface="Times New Roman"/>
              </a:rPr>
              <a:t>左右，黄铜矿与空气反应</a:t>
            </a:r>
            <a:r>
              <a:rPr lang="zh-CN" altLang="zh-CN" sz="2800" b="1" kern="100" dirty="0">
                <a:solidFill>
                  <a:srgbClr val="0000FF"/>
                </a:solidFill>
                <a:latin typeface="Times New Roman"/>
                <a:ea typeface="华文细黑"/>
                <a:cs typeface="Times New Roman"/>
              </a:rPr>
              <a:t>生成</a:t>
            </a:r>
            <a:r>
              <a:rPr lang="en-US" altLang="zh-CN" sz="2800" b="1" kern="100" dirty="0">
                <a:solidFill>
                  <a:srgbClr val="0000FF"/>
                </a:solidFill>
                <a:latin typeface="Times New Roman"/>
                <a:ea typeface="华文细黑"/>
                <a:cs typeface="Courier New"/>
              </a:rPr>
              <a:t>Cu</a:t>
            </a:r>
            <a:r>
              <a:rPr lang="zh-CN" altLang="zh-CN" sz="2800" b="1" kern="100" dirty="0">
                <a:solidFill>
                  <a:srgbClr val="0000FF"/>
                </a:solidFill>
                <a:latin typeface="Times New Roman"/>
                <a:ea typeface="华文细黑"/>
                <a:cs typeface="Times New Roman"/>
              </a:rPr>
              <a:t>和</a:t>
            </a:r>
            <a:r>
              <a:rPr lang="en-US" altLang="zh-CN" sz="2800" b="1" kern="100" dirty="0">
                <a:solidFill>
                  <a:srgbClr val="0000FF"/>
                </a:solidFill>
                <a:latin typeface="Times New Roman"/>
                <a:ea typeface="华文细黑"/>
                <a:cs typeface="Courier New"/>
              </a:rPr>
              <a:t>Fe</a:t>
            </a:r>
            <a:r>
              <a:rPr lang="zh-CN" altLang="zh-CN" sz="2800" b="1" kern="100" dirty="0">
                <a:solidFill>
                  <a:srgbClr val="0000FF"/>
                </a:solidFill>
                <a:latin typeface="Times New Roman"/>
                <a:ea typeface="华文细黑"/>
                <a:cs typeface="Times New Roman"/>
              </a:rPr>
              <a:t>的低价硫化物，且部分</a:t>
            </a:r>
            <a:r>
              <a:rPr lang="en-US" altLang="zh-CN" sz="2800" b="1" kern="100" dirty="0">
                <a:solidFill>
                  <a:srgbClr val="0000FF"/>
                </a:solidFill>
                <a:latin typeface="Times New Roman"/>
                <a:ea typeface="华文细黑"/>
                <a:cs typeface="Courier New"/>
              </a:rPr>
              <a:t>Fe</a:t>
            </a:r>
            <a:r>
              <a:rPr lang="zh-CN" altLang="zh-CN" sz="2800" b="1" kern="100" dirty="0">
                <a:solidFill>
                  <a:srgbClr val="0000FF"/>
                </a:solidFill>
                <a:latin typeface="Times New Roman"/>
                <a:ea typeface="华文细黑"/>
                <a:cs typeface="Times New Roman"/>
              </a:rPr>
              <a:t>的硫化物转变为低价氧化物。</a:t>
            </a:r>
            <a:r>
              <a:rPr lang="zh-CN" altLang="zh-CN" sz="2800" b="1" kern="100" dirty="0">
                <a:latin typeface="Times New Roman"/>
                <a:ea typeface="华文细黑"/>
                <a:cs typeface="Times New Roman"/>
              </a:rPr>
              <a:t>该过程中两个主要反应的化学方程式分别是</a:t>
            </a:r>
            <a:r>
              <a:rPr lang="en-US" altLang="zh-CN" sz="2800" b="1" kern="100" dirty="0" smtClean="0">
                <a:latin typeface="Times New Roman"/>
                <a:ea typeface="华文细黑"/>
                <a:cs typeface="Courier New"/>
              </a:rPr>
              <a:t>___________________________</a:t>
            </a:r>
            <a:r>
              <a:rPr lang="zh-CN" altLang="zh-CN" sz="2800" b="1" kern="100" dirty="0">
                <a:latin typeface="Times New Roman"/>
                <a:ea typeface="华文细黑"/>
                <a:cs typeface="Times New Roman"/>
              </a:rPr>
              <a:t>、</a:t>
            </a:r>
            <a:r>
              <a:rPr lang="en-US" altLang="zh-CN" sz="2800" b="1" kern="100" dirty="0">
                <a:latin typeface="Times New Roman"/>
                <a:ea typeface="华文细黑"/>
                <a:cs typeface="Courier New"/>
              </a:rPr>
              <a:t>________________________________</a:t>
            </a:r>
            <a:r>
              <a:rPr lang="zh-CN" altLang="zh-CN" sz="2800" b="1" kern="100" dirty="0">
                <a:latin typeface="Times New Roman"/>
                <a:ea typeface="华文细黑"/>
                <a:cs typeface="Times New Roman"/>
              </a:rPr>
              <a:t>。</a:t>
            </a:r>
            <a:endParaRPr lang="zh-CN" altLang="zh-CN" sz="2800" b="1" kern="100" dirty="0">
              <a:effectLst/>
              <a:latin typeface="宋体"/>
              <a:cs typeface="Courier New"/>
            </a:endParaRPr>
          </a:p>
        </p:txBody>
      </p:sp>
      <p:sp>
        <p:nvSpPr>
          <p:cNvPr id="9" name="矩形 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grpSp>
        <p:nvGrpSpPr>
          <p:cNvPr id="6" name="组合 5"/>
          <p:cNvGrpSpPr/>
          <p:nvPr/>
        </p:nvGrpSpPr>
        <p:grpSpPr>
          <a:xfrm>
            <a:off x="622598" y="5446018"/>
            <a:ext cx="10081120" cy="925925"/>
            <a:chOff x="622598" y="5446018"/>
            <a:chExt cx="10081120" cy="925925"/>
          </a:xfrm>
        </p:grpSpPr>
        <p:sp>
          <p:nvSpPr>
            <p:cNvPr id="2" name="矩形 1"/>
            <p:cNvSpPr/>
            <p:nvPr/>
          </p:nvSpPr>
          <p:spPr>
            <a:xfrm>
              <a:off x="622598" y="5446018"/>
              <a:ext cx="10081120" cy="797654"/>
            </a:xfrm>
            <a:prstGeom prst="rect">
              <a:avLst/>
            </a:prstGeom>
          </p:spPr>
          <p:txBody>
            <a:bodyPr wrap="square">
              <a:spAutoFit/>
            </a:bodyPr>
            <a:lstStyle/>
            <a:p>
              <a:pPr algn="just">
                <a:lnSpc>
                  <a:spcPts val="5500"/>
                </a:lnSpc>
                <a:spcAft>
                  <a:spcPts val="0"/>
                </a:spcAft>
              </a:pPr>
              <a:r>
                <a:rPr lang="en-US" altLang="zh-CN" kern="100" dirty="0">
                  <a:solidFill>
                    <a:srgbClr val="FF0000"/>
                  </a:solidFill>
                  <a:latin typeface="Times New Roman"/>
                  <a:ea typeface="华文细黑"/>
                  <a:cs typeface="Courier New"/>
                </a:rPr>
                <a:t>2CuFeS</a:t>
              </a:r>
              <a:r>
                <a:rPr lang="en-US" altLang="zh-CN" kern="100" baseline="-25000" dirty="0">
                  <a:solidFill>
                    <a:srgbClr val="FF0000"/>
                  </a:solidFill>
                  <a:latin typeface="Times New Roman"/>
                  <a:ea typeface="华文细黑"/>
                  <a:cs typeface="Courier New"/>
                </a:rPr>
                <a:t>2</a:t>
              </a:r>
              <a:r>
                <a:rPr lang="zh-CN" altLang="zh-CN" kern="100" dirty="0">
                  <a:solidFill>
                    <a:srgbClr val="FF0000"/>
                  </a:solidFill>
                  <a:latin typeface="Times New Roman"/>
                  <a:ea typeface="华文细黑"/>
                  <a:cs typeface="Times New Roman"/>
                </a:rPr>
                <a:t>＋</a:t>
              </a:r>
              <a:r>
                <a:rPr lang="en-US" altLang="zh-CN" kern="100" dirty="0">
                  <a:solidFill>
                    <a:srgbClr val="FF0000"/>
                  </a:solidFill>
                  <a:latin typeface="Times New Roman"/>
                  <a:ea typeface="华文细黑"/>
                  <a:cs typeface="Courier New"/>
                </a:rPr>
                <a:t>O</a:t>
              </a:r>
              <a:r>
                <a:rPr lang="en-US" altLang="zh-CN" kern="100" baseline="-25000" dirty="0">
                  <a:solidFill>
                    <a:srgbClr val="FF0000"/>
                  </a:solidFill>
                  <a:latin typeface="Times New Roman"/>
                  <a:ea typeface="华文细黑"/>
                  <a:cs typeface="Courier New"/>
                </a:rPr>
                <a:t>2</a:t>
              </a:r>
              <a:r>
                <a:rPr lang="en-US" altLang="zh-CN" kern="100" dirty="0">
                  <a:solidFill>
                    <a:srgbClr val="FF0000"/>
                  </a:solidFill>
                  <a:latin typeface="Times New Roman"/>
                  <a:ea typeface="华文细黑"/>
                  <a:cs typeface="Times New Roman"/>
                </a:rPr>
                <a:t>          </a:t>
              </a:r>
              <a:r>
                <a:rPr lang="en-US" altLang="zh-CN" kern="100" dirty="0">
                  <a:solidFill>
                    <a:srgbClr val="FF0000"/>
                  </a:solidFill>
                  <a:latin typeface="Times New Roman"/>
                  <a:ea typeface="华文细黑"/>
                  <a:cs typeface="Courier New"/>
                </a:rPr>
                <a:t>Cu</a:t>
              </a:r>
              <a:r>
                <a:rPr lang="en-US" altLang="zh-CN" kern="100" baseline="-25000" dirty="0">
                  <a:solidFill>
                    <a:srgbClr val="FF0000"/>
                  </a:solidFill>
                  <a:latin typeface="Times New Roman"/>
                  <a:ea typeface="华文细黑"/>
                  <a:cs typeface="Courier New"/>
                </a:rPr>
                <a:t>2</a:t>
              </a:r>
              <a:r>
                <a:rPr lang="en-US" altLang="zh-CN" kern="100" dirty="0">
                  <a:solidFill>
                    <a:srgbClr val="FF0000"/>
                  </a:solidFill>
                  <a:latin typeface="Times New Roman"/>
                  <a:ea typeface="华文细黑"/>
                  <a:cs typeface="Courier New"/>
                </a:rPr>
                <a:t>S</a:t>
              </a:r>
              <a:r>
                <a:rPr lang="zh-CN" altLang="zh-CN" kern="100" dirty="0">
                  <a:solidFill>
                    <a:srgbClr val="FF0000"/>
                  </a:solidFill>
                  <a:latin typeface="Times New Roman"/>
                  <a:ea typeface="华文细黑"/>
                  <a:cs typeface="Times New Roman"/>
                </a:rPr>
                <a:t>＋</a:t>
              </a:r>
              <a:r>
                <a:rPr lang="en-US" altLang="zh-CN" kern="100" dirty="0">
                  <a:solidFill>
                    <a:srgbClr val="FF0000"/>
                  </a:solidFill>
                  <a:latin typeface="Times New Roman"/>
                  <a:ea typeface="华文细黑"/>
                  <a:cs typeface="Courier New"/>
                </a:rPr>
                <a:t>2FeS</a:t>
              </a:r>
              <a:r>
                <a:rPr lang="zh-CN" altLang="zh-CN" kern="100" dirty="0">
                  <a:solidFill>
                    <a:srgbClr val="FF0000"/>
                  </a:solidFill>
                  <a:latin typeface="Times New Roman"/>
                  <a:ea typeface="华文细黑"/>
                  <a:cs typeface="Times New Roman"/>
                </a:rPr>
                <a:t>＋</a:t>
              </a:r>
              <a:r>
                <a:rPr lang="en-US" altLang="zh-CN" kern="100" dirty="0" smtClean="0">
                  <a:solidFill>
                    <a:srgbClr val="FF0000"/>
                  </a:solidFill>
                  <a:latin typeface="Times New Roman"/>
                  <a:ea typeface="华文细黑"/>
                  <a:cs typeface="Courier New"/>
                </a:rPr>
                <a:t>SO</a:t>
              </a:r>
              <a:r>
                <a:rPr lang="en-US" altLang="zh-CN" kern="100" baseline="-25000" dirty="0" smtClean="0">
                  <a:solidFill>
                    <a:srgbClr val="FF0000"/>
                  </a:solidFill>
                  <a:latin typeface="Times New Roman"/>
                  <a:ea typeface="华文细黑"/>
                  <a:cs typeface="Courier New"/>
                </a:rPr>
                <a:t>2</a:t>
              </a:r>
              <a:r>
                <a:rPr lang="en-US" altLang="zh-CN" sz="1000" kern="100" dirty="0" smtClean="0">
                  <a:solidFill>
                    <a:srgbClr val="FF0000"/>
                  </a:solidFill>
                  <a:latin typeface="宋体"/>
                  <a:cs typeface="Courier New"/>
                </a:rPr>
                <a:t>             </a:t>
              </a:r>
              <a:r>
                <a:rPr lang="en-US" altLang="zh-CN" kern="100" dirty="0" smtClean="0">
                  <a:solidFill>
                    <a:srgbClr val="FF0000"/>
                  </a:solidFill>
                  <a:latin typeface="Times New Roman"/>
                  <a:ea typeface="华文细黑"/>
                  <a:cs typeface="Courier New"/>
                </a:rPr>
                <a:t>2FeS</a:t>
              </a:r>
              <a:r>
                <a:rPr lang="zh-CN" altLang="zh-CN" kern="100" dirty="0">
                  <a:solidFill>
                    <a:srgbClr val="FF0000"/>
                  </a:solidFill>
                  <a:latin typeface="Times New Roman"/>
                  <a:ea typeface="华文细黑"/>
                  <a:cs typeface="Times New Roman"/>
                </a:rPr>
                <a:t>＋</a:t>
              </a:r>
              <a:r>
                <a:rPr lang="en-US" altLang="zh-CN" kern="100" dirty="0">
                  <a:solidFill>
                    <a:srgbClr val="FF0000"/>
                  </a:solidFill>
                  <a:latin typeface="Times New Roman"/>
                  <a:ea typeface="华文细黑"/>
                  <a:cs typeface="Courier New"/>
                </a:rPr>
                <a:t>3O</a:t>
              </a:r>
              <a:r>
                <a:rPr lang="en-US" altLang="zh-CN" kern="100" baseline="-25000" dirty="0">
                  <a:solidFill>
                    <a:srgbClr val="FF0000"/>
                  </a:solidFill>
                  <a:latin typeface="Times New Roman"/>
                  <a:ea typeface="华文细黑"/>
                  <a:cs typeface="Courier New"/>
                </a:rPr>
                <a:t>2</a:t>
              </a:r>
              <a:r>
                <a:rPr lang="en-US" altLang="zh-CN" kern="100" dirty="0">
                  <a:solidFill>
                    <a:srgbClr val="FF0000"/>
                  </a:solidFill>
                  <a:latin typeface="Times New Roman"/>
                  <a:ea typeface="华文细黑"/>
                  <a:cs typeface="Times New Roman"/>
                </a:rPr>
                <a:t>          </a:t>
              </a:r>
              <a:r>
                <a:rPr lang="en-US" altLang="zh-CN" kern="100" dirty="0">
                  <a:solidFill>
                    <a:srgbClr val="FF0000"/>
                  </a:solidFill>
                  <a:latin typeface="Times New Roman"/>
                  <a:ea typeface="华文细黑"/>
                  <a:cs typeface="Courier New"/>
                </a:rPr>
                <a:t>2FeO</a:t>
              </a:r>
              <a:r>
                <a:rPr lang="zh-CN" altLang="zh-CN" kern="100" dirty="0">
                  <a:solidFill>
                    <a:srgbClr val="FF0000"/>
                  </a:solidFill>
                  <a:latin typeface="Times New Roman"/>
                  <a:ea typeface="华文细黑"/>
                  <a:cs typeface="Times New Roman"/>
                </a:rPr>
                <a:t>＋</a:t>
              </a:r>
              <a:r>
                <a:rPr lang="en-US" altLang="zh-CN" kern="100" dirty="0">
                  <a:solidFill>
                    <a:srgbClr val="FF0000"/>
                  </a:solidFill>
                  <a:latin typeface="Times New Roman"/>
                  <a:ea typeface="华文细黑"/>
                  <a:cs typeface="Courier New"/>
                </a:rPr>
                <a:t>2SO</a:t>
              </a:r>
              <a:r>
                <a:rPr lang="en-US" altLang="zh-CN" kern="100" baseline="-25000" dirty="0">
                  <a:solidFill>
                    <a:srgbClr val="FF0000"/>
                  </a:solidFill>
                  <a:latin typeface="Times New Roman"/>
                  <a:ea typeface="华文细黑"/>
                  <a:cs typeface="Courier New"/>
                </a:rPr>
                <a:t>2</a:t>
              </a:r>
              <a:endParaRPr lang="zh-CN" altLang="zh-CN" sz="1000" kern="100" dirty="0">
                <a:solidFill>
                  <a:srgbClr val="FF0000"/>
                </a:solidFill>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305168231"/>
                </p:ext>
              </p:extLst>
            </p:nvPr>
          </p:nvGraphicFramePr>
          <p:xfrm>
            <a:off x="7751390" y="5462389"/>
            <a:ext cx="1016000" cy="847725"/>
          </p:xfrm>
          <a:graphic>
            <a:graphicData uri="http://schemas.openxmlformats.org/presentationml/2006/ole">
              <mc:AlternateContent xmlns:mc="http://schemas.openxmlformats.org/markup-compatibility/2006">
                <mc:Choice xmlns:v="urn:schemas-microsoft-com:vml" Requires="v">
                  <p:oleObj spid="_x0000_s26660" name="文档" r:id="rId4" imgW="1016510" imgH="847800" progId="Word.Document.12">
                    <p:embed/>
                  </p:oleObj>
                </mc:Choice>
                <mc:Fallback>
                  <p:oleObj name="文档" r:id="rId4" imgW="1016510" imgH="847800" progId="Word.Document.12">
                    <p:embed/>
                    <p:pic>
                      <p:nvPicPr>
                        <p:cNvPr id="0" name="对象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51390" y="5462389"/>
                          <a:ext cx="1016000" cy="847725"/>
                        </a:xfrm>
                        <a:prstGeom prst="rect">
                          <a:avLst/>
                        </a:prstGeom>
                        <a:noFill/>
                        <a:ln>
                          <a:noFill/>
                        </a:ln>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72860728"/>
                </p:ext>
              </p:extLst>
            </p:nvPr>
          </p:nvGraphicFramePr>
          <p:xfrm>
            <a:off x="2566814" y="5524218"/>
            <a:ext cx="1016000" cy="847725"/>
          </p:xfrm>
          <a:graphic>
            <a:graphicData uri="http://schemas.openxmlformats.org/presentationml/2006/ole">
              <mc:AlternateContent xmlns:mc="http://schemas.openxmlformats.org/markup-compatibility/2006">
                <mc:Choice xmlns:v="urn:schemas-microsoft-com:vml" Requires="v">
                  <p:oleObj spid="_x0000_s26661" name="文档" r:id="rId6" imgW="1016510" imgH="847800" progId="Word.Document.12">
                    <p:embed/>
                  </p:oleObj>
                </mc:Choice>
                <mc:Fallback>
                  <p:oleObj name="文档" r:id="rId6" imgW="1016510" imgH="847800" progId="Word.Document.12">
                    <p:embed/>
                    <p:pic>
                      <p:nvPicPr>
                        <p:cNvPr id="0" name="对象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66814" y="5524218"/>
                          <a:ext cx="1016000"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spTree>
    <p:extLst>
      <p:ext uri="{BB962C8B-B14F-4D97-AF65-F5344CB8AC3E}">
        <p14:creationId xmlns:p14="http://schemas.microsoft.com/office/powerpoint/2010/main" val="989307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81608" y="196040"/>
            <a:ext cx="11755638" cy="5863144"/>
          </a:xfrm>
          <a:prstGeom prst="rect">
            <a:avLst/>
          </a:prstGeom>
        </p:spPr>
        <p:txBody>
          <a:bodyPr>
            <a:spAutoFit/>
          </a:bodyPr>
          <a:lstStyle/>
          <a:p>
            <a:pPr>
              <a:lnSpc>
                <a:spcPts val="5000"/>
              </a:lnSpc>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步骤</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是在转炉中发生的。</a:t>
            </a:r>
            <a:r>
              <a:rPr lang="zh-CN" altLang="zh-CN" sz="2800" b="1" kern="100" dirty="0">
                <a:solidFill>
                  <a:srgbClr val="0000FF"/>
                </a:solidFill>
                <a:latin typeface="Times New Roman"/>
                <a:ea typeface="华文细黑"/>
                <a:cs typeface="Times New Roman"/>
              </a:rPr>
              <a:t>冰铜</a:t>
            </a:r>
            <a:r>
              <a:rPr lang="zh-CN" altLang="zh-CN" sz="2800" kern="100" dirty="0">
                <a:latin typeface="Times New Roman"/>
                <a:ea typeface="华文细黑"/>
                <a:cs typeface="Times New Roman"/>
              </a:rPr>
              <a:t>含</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量为</a:t>
            </a:r>
            <a:r>
              <a:rPr lang="en-US" altLang="zh-CN" sz="2800" kern="100" dirty="0">
                <a:latin typeface="Times New Roman"/>
                <a:ea typeface="华文细黑"/>
                <a:cs typeface="Courier New"/>
              </a:rPr>
              <a:t>20%</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50%</a:t>
            </a:r>
            <a:r>
              <a:rPr lang="zh-CN" altLang="zh-CN" sz="2800" kern="100" dirty="0">
                <a:latin typeface="Times New Roman"/>
                <a:ea typeface="华文细黑"/>
                <a:cs typeface="Times New Roman"/>
              </a:rPr>
              <a:t>。转炉中，将冰铜加熔剂</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石英砂</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1 200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左右吹入空气进行吹炼。冰铜中的</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被氧化为</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。生成的</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反应，生成含</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量约为</a:t>
            </a:r>
            <a:r>
              <a:rPr lang="en-US" altLang="zh-CN" sz="2800" kern="100" dirty="0">
                <a:latin typeface="Times New Roman"/>
                <a:ea typeface="华文细黑"/>
                <a:cs typeface="Courier New"/>
              </a:rPr>
              <a:t>98.5%</a:t>
            </a:r>
            <a:r>
              <a:rPr lang="zh-CN" altLang="zh-CN" sz="2800" kern="100" dirty="0">
                <a:latin typeface="Times New Roman"/>
                <a:ea typeface="华文细黑"/>
                <a:cs typeface="Times New Roman"/>
              </a:rPr>
              <a:t>的</a:t>
            </a:r>
            <a:r>
              <a:rPr lang="zh-CN" altLang="zh-CN" sz="2800" b="1" kern="100" dirty="0">
                <a:solidFill>
                  <a:srgbClr val="0000FF"/>
                </a:solidFill>
                <a:latin typeface="Times New Roman"/>
                <a:ea typeface="华文细黑"/>
                <a:cs typeface="Times New Roman"/>
              </a:rPr>
              <a:t>泡铜</a:t>
            </a:r>
            <a:r>
              <a:rPr lang="zh-CN" altLang="zh-CN" sz="2800" kern="100" dirty="0">
                <a:latin typeface="Times New Roman"/>
                <a:ea typeface="华文细黑"/>
                <a:cs typeface="Times New Roman"/>
              </a:rPr>
              <a:t>，该过程发生反应的化学方程式分别是</a:t>
            </a:r>
            <a:r>
              <a:rPr lang="en-US" altLang="zh-CN" sz="2800" kern="100" dirty="0" smtClean="0">
                <a:latin typeface="Times New Roman"/>
                <a:ea typeface="华文细黑"/>
                <a:cs typeface="Courier New"/>
              </a:rPr>
              <a:t>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__________________________</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中的大气污染物可选用下列试剂中的</a:t>
            </a:r>
            <a:r>
              <a:rPr lang="en-US" altLang="zh-CN" sz="2800" kern="100" dirty="0" smtClean="0">
                <a:latin typeface="Times New Roman"/>
                <a:ea typeface="华文细黑"/>
                <a:cs typeface="Courier New"/>
              </a:rPr>
              <a:t>____ (</a:t>
            </a:r>
            <a:r>
              <a:rPr lang="zh-CN" altLang="zh-CN" sz="2800" kern="100" dirty="0">
                <a:latin typeface="Times New Roman"/>
                <a:ea typeface="华文细黑"/>
                <a:cs typeface="Times New Roman"/>
              </a:rPr>
              <a:t>填字母</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吸收。</a:t>
            </a:r>
            <a:endParaRPr lang="zh-CN" altLang="zh-CN" sz="2800" kern="100" dirty="0">
              <a:latin typeface="宋体"/>
              <a:cs typeface="Courier New"/>
            </a:endParaRPr>
          </a:p>
          <a:p>
            <a:pPr algn="just">
              <a:lnSpc>
                <a:spcPts val="5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浓硫酸</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稀硝酸</a:t>
            </a:r>
            <a:endParaRPr lang="zh-CN" altLang="zh-CN" sz="2800" kern="100" dirty="0">
              <a:latin typeface="宋体"/>
              <a:cs typeface="Courier New"/>
            </a:endParaRPr>
          </a:p>
          <a:p>
            <a:pPr algn="just">
              <a:lnSpc>
                <a:spcPts val="5000"/>
              </a:lnSpc>
              <a:spcAft>
                <a:spcPts val="0"/>
              </a:spcAft>
            </a:pPr>
            <a:r>
              <a:rPr lang="en-US" altLang="zh-CN" sz="2800" kern="100" dirty="0" err="1">
                <a:latin typeface="Times New Roman"/>
                <a:ea typeface="华文细黑"/>
                <a:cs typeface="Courier New"/>
              </a:rPr>
              <a:t>c.NaOH</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氨水</a:t>
            </a:r>
            <a:endParaRPr lang="en-US" altLang="zh-CN" sz="2800" kern="100" dirty="0" smtClean="0">
              <a:latin typeface="Times New Roman"/>
              <a:ea typeface="华文细黑"/>
              <a:cs typeface="Times New Roman"/>
            </a:endParaRPr>
          </a:p>
          <a:p>
            <a:pPr algn="just">
              <a:lnSpc>
                <a:spcPts val="5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中含有</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是酸性氧化物，选用碱性溶液吸收</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831401427"/>
              </p:ext>
            </p:extLst>
          </p:nvPr>
        </p:nvGraphicFramePr>
        <p:xfrm>
          <a:off x="5052470" y="1993561"/>
          <a:ext cx="4845050" cy="838200"/>
        </p:xfrm>
        <a:graphic>
          <a:graphicData uri="http://schemas.openxmlformats.org/presentationml/2006/ole">
            <mc:AlternateContent xmlns:mc="http://schemas.openxmlformats.org/markup-compatibility/2006">
              <mc:Choice xmlns:v="urn:schemas-microsoft-com:vml" Requires="v">
                <p:oleObj spid="_x0000_s18572" name="文档" r:id="rId3" imgW="4845645" imgH="838080" progId="Word.Document.12">
                  <p:embed/>
                </p:oleObj>
              </mc:Choice>
              <mc:Fallback>
                <p:oleObj name="文档" r:id="rId3" imgW="4845645" imgH="838080" progId="Word.Document.12">
                  <p:embed/>
                  <p:pic>
                    <p:nvPicPr>
                      <p:cNvPr id="0" name=""/>
                      <p:cNvPicPr/>
                      <p:nvPr/>
                    </p:nvPicPr>
                    <p:blipFill>
                      <a:blip r:embed="rId4"/>
                      <a:stretch>
                        <a:fillRect/>
                      </a:stretch>
                    </p:blipFill>
                    <p:spPr>
                      <a:xfrm>
                        <a:off x="5052470" y="1993561"/>
                        <a:ext cx="4845050" cy="838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899506569"/>
              </p:ext>
            </p:extLst>
          </p:nvPr>
        </p:nvGraphicFramePr>
        <p:xfrm>
          <a:off x="381475" y="2636456"/>
          <a:ext cx="4845050" cy="838200"/>
        </p:xfrm>
        <a:graphic>
          <a:graphicData uri="http://schemas.openxmlformats.org/presentationml/2006/ole">
            <mc:AlternateContent xmlns:mc="http://schemas.openxmlformats.org/markup-compatibility/2006">
              <mc:Choice xmlns:v="urn:schemas-microsoft-com:vml" Requires="v">
                <p:oleObj spid="_x0000_s18573" name="文档" r:id="rId5" imgW="4845645" imgH="838080" progId="Word.Document.12">
                  <p:embed/>
                </p:oleObj>
              </mc:Choice>
              <mc:Fallback>
                <p:oleObj name="文档" r:id="rId5" imgW="4845645" imgH="838080" progId="Word.Document.12">
                  <p:embed/>
                  <p:pic>
                    <p:nvPicPr>
                      <p:cNvPr id="0" name=""/>
                      <p:cNvPicPr/>
                      <p:nvPr/>
                    </p:nvPicPr>
                    <p:blipFill>
                      <a:blip r:embed="rId6"/>
                      <a:stretch>
                        <a:fillRect/>
                      </a:stretch>
                    </p:blipFill>
                    <p:spPr>
                      <a:xfrm>
                        <a:off x="381475" y="2636456"/>
                        <a:ext cx="4845050" cy="838200"/>
                      </a:xfrm>
                      <a:prstGeom prst="rect">
                        <a:avLst/>
                      </a:prstGeom>
                    </p:spPr>
                  </p:pic>
                </p:oleObj>
              </mc:Fallback>
            </mc:AlternateContent>
          </a:graphicData>
        </a:graphic>
      </p:graphicFrame>
      <p:sp>
        <p:nvSpPr>
          <p:cNvPr id="6" name="矩形 5"/>
          <p:cNvSpPr/>
          <p:nvPr/>
        </p:nvSpPr>
        <p:spPr>
          <a:xfrm>
            <a:off x="829097" y="3520852"/>
            <a:ext cx="543739" cy="523220"/>
          </a:xfrm>
          <a:prstGeom prst="rect">
            <a:avLst/>
          </a:prstGeom>
        </p:spPr>
        <p:txBody>
          <a:bodyPr wrap="none">
            <a:spAutoFit/>
          </a:bodyPr>
          <a:lstStyle/>
          <a:p>
            <a:r>
              <a:rPr lang="en-US" altLang="zh-CN" sz="2800" b="1" kern="100" dirty="0">
                <a:solidFill>
                  <a:srgbClr val="FF0000"/>
                </a:solidFill>
                <a:latin typeface="IPAPANNEW"/>
                <a:cs typeface="Times New Roman"/>
              </a:rPr>
              <a:t>cd</a:t>
            </a:r>
            <a:endParaRPr lang="zh-CN" altLang="en-US" sz="2800" b="1" kern="100" dirty="0">
              <a:solidFill>
                <a:srgbClr val="FF0000"/>
              </a:solidFill>
              <a:latin typeface="IPAPANNEW"/>
              <a:cs typeface="Times New Roman"/>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515490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blinds(horizontal)">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par>
                                <p:cTn id="13" presetID="3" presetClass="entr" presetSubtype="1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40395" y="522402"/>
            <a:ext cx="11185087" cy="3618939"/>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步骤</a:t>
            </a:r>
            <a:r>
              <a:rPr lang="en-US" altLang="zh-CN" sz="2800" kern="100" dirty="0">
                <a:latin typeface="宋体"/>
                <a:ea typeface="华文细黑"/>
                <a:cs typeface="Times New Roman"/>
              </a:rPr>
              <a:t>Ⅲ</a:t>
            </a:r>
            <a:r>
              <a:rPr lang="zh-CN" altLang="zh-CN" sz="2800" kern="100" dirty="0">
                <a:latin typeface="Times New Roman"/>
                <a:ea typeface="华文细黑"/>
                <a:cs typeface="Times New Roman"/>
              </a:rPr>
              <a:t>是由泡铜冶炼粗铜的反应，化学方程式</a:t>
            </a:r>
            <a:r>
              <a:rPr lang="zh-CN" altLang="zh-CN" sz="2800" kern="100" dirty="0" smtClean="0">
                <a:latin typeface="Times New Roman"/>
                <a:ea typeface="华文细黑"/>
                <a:cs typeface="Times New Roman"/>
              </a:rPr>
              <a:t>为</a:t>
            </a:r>
            <a:r>
              <a:rPr lang="en-US" altLang="zh-CN" sz="2800" u="sng" kern="100" dirty="0" smtClean="0">
                <a:latin typeface="Times New Roman"/>
                <a:ea typeface="华文细黑"/>
                <a:cs typeface="Times New Roman"/>
              </a:rPr>
              <a:t>			</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由</a:t>
            </a:r>
            <a:r>
              <a:rPr lang="zh-CN" altLang="zh-CN" sz="2800" kern="100" dirty="0">
                <a:latin typeface="Times New Roman"/>
                <a:ea typeface="华文细黑"/>
                <a:cs typeface="Times New Roman"/>
              </a:rPr>
              <a:t>泡铜制取粗铜，是</a:t>
            </a:r>
            <a:r>
              <a:rPr lang="en-US" altLang="zh-CN" sz="2800" kern="100" dirty="0">
                <a:latin typeface="Times New Roman"/>
                <a:ea typeface="华文细黑"/>
                <a:cs typeface="Courier New"/>
              </a:rPr>
              <a:t>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Al</a:t>
            </a:r>
            <a:r>
              <a:rPr lang="zh-CN" altLang="zh-CN" sz="2800" kern="100" dirty="0">
                <a:latin typeface="Times New Roman"/>
                <a:ea typeface="华文细黑"/>
                <a:cs typeface="Times New Roman"/>
              </a:rPr>
              <a:t>发生氧化还原反应，根据氧化还原反应的配平方法进行配平可得化学方程式为</a:t>
            </a:r>
            <a:r>
              <a:rPr lang="en-US" altLang="zh-CN" sz="2800" kern="100" dirty="0">
                <a:latin typeface="Times New Roman"/>
                <a:ea typeface="华文细黑"/>
                <a:cs typeface="Courier New"/>
              </a:rPr>
              <a:t>3Cu</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2Al</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6Cu</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1290650094"/>
              </p:ext>
            </p:extLst>
          </p:nvPr>
        </p:nvGraphicFramePr>
        <p:xfrm>
          <a:off x="9739535" y="2595018"/>
          <a:ext cx="873125" cy="792162"/>
        </p:xfrm>
        <a:graphic>
          <a:graphicData uri="http://schemas.openxmlformats.org/presentationml/2006/ole">
            <mc:AlternateContent xmlns:mc="http://schemas.openxmlformats.org/markup-compatibility/2006">
              <mc:Choice xmlns:v="urn:schemas-microsoft-com:vml" Requires="v">
                <p:oleObj spid="_x0000_s19596" name="文档" r:id="rId3" imgW="873610" imgH="792450" progId="Word.Document.12">
                  <p:embed/>
                </p:oleObj>
              </mc:Choice>
              <mc:Fallback>
                <p:oleObj name="文档" r:id="rId3" imgW="873610" imgH="792450" progId="Word.Document.12">
                  <p:embed/>
                  <p:pic>
                    <p:nvPicPr>
                      <p:cNvPr id="0" name=""/>
                      <p:cNvPicPr/>
                      <p:nvPr/>
                    </p:nvPicPr>
                    <p:blipFill>
                      <a:blip r:embed="rId4"/>
                      <a:stretch>
                        <a:fillRect/>
                      </a:stretch>
                    </p:blipFill>
                    <p:spPr>
                      <a:xfrm>
                        <a:off x="9739535" y="2595018"/>
                        <a:ext cx="873125" cy="792162"/>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1539314165"/>
              </p:ext>
            </p:extLst>
          </p:nvPr>
        </p:nvGraphicFramePr>
        <p:xfrm>
          <a:off x="8534400" y="405458"/>
          <a:ext cx="2981325" cy="847725"/>
        </p:xfrm>
        <a:graphic>
          <a:graphicData uri="http://schemas.openxmlformats.org/presentationml/2006/ole">
            <mc:AlternateContent xmlns:mc="http://schemas.openxmlformats.org/markup-compatibility/2006">
              <mc:Choice xmlns:v="urn:schemas-microsoft-com:vml" Requires="v">
                <p:oleObj spid="_x0000_s19597" name="文档" r:id="rId5" imgW="2988583" imgH="847470" progId="Word.Document.12">
                  <p:embed/>
                </p:oleObj>
              </mc:Choice>
              <mc:Fallback>
                <p:oleObj name="文档" r:id="rId5" imgW="2988583" imgH="847470" progId="Word.Document.12">
                  <p:embed/>
                  <p:pic>
                    <p:nvPicPr>
                      <p:cNvPr id="0" name=""/>
                      <p:cNvPicPr/>
                      <p:nvPr/>
                    </p:nvPicPr>
                    <p:blipFill>
                      <a:blip r:embed="rId6"/>
                      <a:stretch>
                        <a:fillRect/>
                      </a:stretch>
                    </p:blipFill>
                    <p:spPr>
                      <a:xfrm>
                        <a:off x="8534400" y="405458"/>
                        <a:ext cx="2981325" cy="847725"/>
                      </a:xfrm>
                      <a:prstGeom prst="rect">
                        <a:avLst/>
                      </a:prstGeom>
                    </p:spPr>
                  </p:pic>
                </p:oleObj>
              </mc:Fallback>
            </mc:AlternateContent>
          </a:graphicData>
        </a:graphic>
      </p:graphicFrame>
      <p:sp>
        <p:nvSpPr>
          <p:cNvPr id="6" name="矩形 5"/>
          <p:cNvSpPr/>
          <p:nvPr/>
        </p:nvSpPr>
        <p:spPr>
          <a:xfrm>
            <a:off x="492055" y="1351906"/>
            <a:ext cx="2061783" cy="523220"/>
          </a:xfrm>
          <a:prstGeom prst="rect">
            <a:avLst/>
          </a:prstGeom>
        </p:spPr>
        <p:txBody>
          <a:bodyPr wrap="none">
            <a:spAutoFit/>
          </a:bodyPr>
          <a:lstStyle/>
          <a:p>
            <a:pPr algn="just">
              <a:spcAft>
                <a:spcPts val="0"/>
              </a:spcAft>
            </a:pPr>
            <a:r>
              <a:rPr lang="en-US" altLang="zh-CN" sz="2800" b="1" kern="100" dirty="0">
                <a:solidFill>
                  <a:srgbClr val="FF0000"/>
                </a:solidFill>
                <a:latin typeface="Times New Roman"/>
                <a:ea typeface="华文细黑"/>
                <a:cs typeface="Times New Roman"/>
              </a:rPr>
              <a:t>Al</a:t>
            </a:r>
            <a:r>
              <a:rPr lang="en-US" altLang="zh-CN" sz="2800" b="1" kern="100" baseline="-25000" dirty="0">
                <a:solidFill>
                  <a:srgbClr val="FF0000"/>
                </a:solidFill>
                <a:latin typeface="Times New Roman"/>
                <a:ea typeface="华文细黑"/>
                <a:cs typeface="Times New Roman"/>
              </a:rPr>
              <a:t>2</a:t>
            </a:r>
            <a:r>
              <a:rPr lang="en-US" altLang="zh-CN" sz="2800" b="1" kern="100" dirty="0">
                <a:solidFill>
                  <a:srgbClr val="FF0000"/>
                </a:solidFill>
                <a:latin typeface="Times New Roman"/>
                <a:ea typeface="华文细黑"/>
                <a:cs typeface="Times New Roman"/>
              </a:rPr>
              <a:t>O</a:t>
            </a:r>
            <a:r>
              <a:rPr lang="en-US" altLang="zh-CN" sz="2800" b="1" kern="100" baseline="-25000" dirty="0">
                <a:solidFill>
                  <a:srgbClr val="FF0000"/>
                </a:solidFill>
                <a:latin typeface="Times New Roman"/>
                <a:ea typeface="华文细黑"/>
                <a:cs typeface="Times New Roman"/>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Times New Roman"/>
              </a:rPr>
              <a:t>6Cu</a:t>
            </a:r>
            <a:endParaRPr lang="zh-CN" altLang="zh-CN" sz="2800" b="1" kern="100" dirty="0">
              <a:solidFill>
                <a:srgbClr val="FF0000"/>
              </a:solidFill>
              <a:effectLst/>
              <a:latin typeface="Calibri"/>
              <a:ea typeface="宋体"/>
              <a:cs typeface="Times New Roman"/>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540137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10801" y="189434"/>
            <a:ext cx="11409907"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用稀硝酸浸泡熔渣</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，取少量所得溶液，滴加</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溶液后呈血红色，说明溶液中存在</a:t>
            </a:r>
            <a:r>
              <a:rPr lang="en-US" altLang="zh-CN" sz="2800" kern="100" dirty="0" smtClean="0">
                <a:latin typeface="Times New Roman"/>
                <a:ea typeface="华文细黑"/>
                <a:cs typeface="Courier New"/>
              </a:rPr>
              <a:t>____(</a:t>
            </a:r>
            <a:r>
              <a:rPr lang="zh-CN" altLang="zh-CN" sz="2800" kern="100" dirty="0">
                <a:latin typeface="Times New Roman"/>
                <a:ea typeface="华文细黑"/>
                <a:cs typeface="Times New Roman"/>
              </a:rPr>
              <a:t>填离子符号</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，检验溶液中还存在</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的方法</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____________________________________________________________________________________________________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_______________(</a:t>
            </a:r>
            <a:r>
              <a:rPr lang="zh-CN" altLang="zh-CN" sz="2800" kern="100" dirty="0">
                <a:latin typeface="Times New Roman"/>
                <a:ea typeface="华文细黑"/>
                <a:cs typeface="Times New Roman"/>
              </a:rPr>
              <a:t>注明试剂、现象</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向</a:t>
            </a:r>
            <a:r>
              <a:rPr lang="zh-CN" altLang="zh-CN" sz="2800" kern="100" dirty="0">
                <a:latin typeface="Times New Roman"/>
                <a:ea typeface="华文细黑"/>
                <a:cs typeface="Times New Roman"/>
              </a:rPr>
              <a:t>溶液中滴加</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溶液，溶液呈血红色，可推知溶液中一定含有</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；要检验溶液中还含有</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，可利用其还原性，具体操作：取适量酸性</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溶液置于试管中，滴入几滴该溶液，若酸性</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溶液褪色或颜色变浅，说明该溶液中含有</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答案合理即可</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 name="矩形 4"/>
          <p:cNvSpPr/>
          <p:nvPr/>
        </p:nvSpPr>
        <p:spPr>
          <a:xfrm>
            <a:off x="2960147" y="980133"/>
            <a:ext cx="922047" cy="523220"/>
          </a:xfrm>
          <a:prstGeom prst="rect">
            <a:avLst/>
          </a:prstGeom>
        </p:spPr>
        <p:txBody>
          <a:bodyPr wrap="none">
            <a:spAutoFit/>
          </a:bodyPr>
          <a:lstStyle/>
          <a:p>
            <a:r>
              <a:rPr lang="en-US" altLang="zh-CN" sz="2800" b="1" kern="100" dirty="0">
                <a:solidFill>
                  <a:srgbClr val="FF0000"/>
                </a:solidFill>
                <a:latin typeface="Times New Roman"/>
                <a:ea typeface="华文细黑"/>
              </a:rPr>
              <a:t>Fe</a:t>
            </a:r>
            <a:r>
              <a:rPr lang="en-US" altLang="zh-CN" sz="2800" b="1" kern="100" baseline="30000" dirty="0">
                <a:solidFill>
                  <a:srgbClr val="FF0000"/>
                </a:solidFill>
                <a:latin typeface="Times New Roman"/>
                <a:ea typeface="华文细黑"/>
              </a:rPr>
              <a:t>3</a:t>
            </a:r>
            <a:r>
              <a:rPr lang="zh-CN" altLang="zh-CN" sz="2800" b="1" kern="100" baseline="30000" dirty="0">
                <a:solidFill>
                  <a:srgbClr val="FF0000"/>
                </a:solidFill>
                <a:latin typeface="Times New Roman"/>
                <a:ea typeface="华文细黑"/>
                <a:cs typeface="Times New Roman"/>
              </a:rPr>
              <a:t>＋</a:t>
            </a:r>
            <a:endParaRPr lang="zh-CN" altLang="en-US" sz="2800" b="1" dirty="0">
              <a:solidFill>
                <a:srgbClr val="FF0000"/>
              </a:solidFill>
            </a:endParaRPr>
          </a:p>
        </p:txBody>
      </p:sp>
      <p:sp>
        <p:nvSpPr>
          <p:cNvPr id="7" name="矩形 6"/>
          <p:cNvSpPr/>
          <p:nvPr/>
        </p:nvSpPr>
        <p:spPr>
          <a:xfrm>
            <a:off x="274789" y="1440756"/>
            <a:ext cx="11639246" cy="1307089"/>
          </a:xfrm>
          <a:prstGeom prst="rect">
            <a:avLst/>
          </a:prstGeom>
        </p:spPr>
        <p:txBody>
          <a:bodyPr>
            <a:spAutoFit/>
          </a:bodyPr>
          <a:lstStyle/>
          <a:p>
            <a:pPr>
              <a:lnSpc>
                <a:spcPct val="150000"/>
              </a:lnSpc>
            </a:pPr>
            <a:r>
              <a:rPr lang="zh-CN" altLang="zh-CN" sz="2800" b="1" kern="100" dirty="0">
                <a:solidFill>
                  <a:srgbClr val="FF0000"/>
                </a:solidFill>
                <a:latin typeface="Times New Roman"/>
                <a:ea typeface="华文细黑"/>
                <a:cs typeface="Times New Roman"/>
              </a:rPr>
              <a:t>可取适量酸性</a:t>
            </a:r>
            <a:r>
              <a:rPr lang="en-US" altLang="zh-CN" sz="2800" b="1" kern="100" dirty="0">
                <a:solidFill>
                  <a:srgbClr val="FF0000"/>
                </a:solidFill>
                <a:latin typeface="Times New Roman"/>
                <a:ea typeface="华文细黑"/>
              </a:rPr>
              <a:t>KMnO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溶液置于试管中，滴入几滴该溶液，若酸性</a:t>
            </a:r>
            <a:r>
              <a:rPr lang="en-US" altLang="zh-CN" sz="2800" b="1" kern="100" dirty="0">
                <a:solidFill>
                  <a:srgbClr val="FF0000"/>
                </a:solidFill>
                <a:latin typeface="Times New Roman"/>
                <a:ea typeface="华文细黑"/>
              </a:rPr>
              <a:t>KMnO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溶液褪色或颜色变浅，说明该溶液中含有</a:t>
            </a:r>
            <a:r>
              <a:rPr lang="en-US" altLang="zh-CN" sz="2800" b="1" kern="100" dirty="0">
                <a:solidFill>
                  <a:srgbClr val="FF0000"/>
                </a:solidFill>
                <a:latin typeface="Times New Roman"/>
                <a:ea typeface="华文细黑"/>
              </a:rPr>
              <a:t>Fe</a:t>
            </a:r>
            <a:r>
              <a:rPr lang="en-US" altLang="zh-CN" sz="2800" b="1" kern="100" baseline="30000" dirty="0">
                <a:solidFill>
                  <a:srgbClr val="FF0000"/>
                </a:solidFill>
                <a:latin typeface="Times New Roman"/>
                <a:ea typeface="华文细黑"/>
              </a:rPr>
              <a:t>2</a:t>
            </a:r>
            <a:r>
              <a:rPr lang="zh-CN" altLang="zh-CN" sz="2800" b="1" kern="100" baseline="300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a:t>
            </a:r>
            <a:r>
              <a:rPr lang="zh-CN" altLang="zh-CN" sz="2800" b="1" kern="100" dirty="0">
                <a:solidFill>
                  <a:srgbClr val="FF0000"/>
                </a:solidFill>
                <a:latin typeface="Times New Roman"/>
                <a:ea typeface="华文细黑"/>
                <a:cs typeface="Times New Roman"/>
              </a:rPr>
              <a:t>答案合理即可</a:t>
            </a:r>
            <a:r>
              <a:rPr lang="en-US" altLang="zh-CN" sz="2800" b="1" kern="100" dirty="0">
                <a:solidFill>
                  <a:srgbClr val="FF0000"/>
                </a:solidFill>
                <a:latin typeface="Times New Roman"/>
                <a:ea typeface="华文细黑"/>
              </a:rPr>
              <a:t>)</a:t>
            </a:r>
            <a:endParaRPr lang="zh-CN" altLang="en-US" sz="2800" b="1" dirty="0">
              <a:solidFill>
                <a:srgbClr val="FF0000"/>
              </a:solidFill>
            </a:endParaRPr>
          </a:p>
        </p:txBody>
      </p:sp>
      <p:sp>
        <p:nvSpPr>
          <p:cNvPr id="6" name="矩形 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618504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28067" y="45418"/>
            <a:ext cx="11755638" cy="1384995"/>
          </a:xfrm>
          <a:prstGeom prst="rect">
            <a:avLst/>
          </a:prstGeom>
        </p:spPr>
        <p:txBody>
          <a:bodyPr>
            <a:spAutoFit/>
          </a:bodyPr>
          <a:lstStyle/>
          <a:p>
            <a:pPr algn="just">
              <a:lnSpc>
                <a:spcPct val="150000"/>
              </a:lnSpc>
              <a:spcAft>
                <a:spcPts val="0"/>
              </a:spcAft>
            </a:pPr>
            <a:r>
              <a:rPr lang="zh-CN" altLang="zh-CN" sz="2800" b="1" kern="100" dirty="0" smtClean="0">
                <a:solidFill>
                  <a:srgbClr val="FF0000"/>
                </a:solidFill>
                <a:latin typeface="Times New Roman" pitchFamily="18" charset="0"/>
                <a:ea typeface="微软雅黑"/>
                <a:cs typeface="Times New Roman" pitchFamily="18" charset="0"/>
              </a:rPr>
              <a:t>精练</a:t>
            </a:r>
            <a:r>
              <a:rPr lang="en-US" altLang="zh-CN" sz="2800" b="1" kern="100" dirty="0">
                <a:solidFill>
                  <a:srgbClr val="FF0000"/>
                </a:solidFill>
                <a:latin typeface="Times New Roman" pitchFamily="18" charset="0"/>
                <a:ea typeface="Times New Roman" pitchFamily="18" charset="0"/>
                <a:cs typeface="Times New Roman" pitchFamily="18" charset="0"/>
              </a:rPr>
              <a:t>3</a:t>
            </a:r>
            <a:r>
              <a:rPr lang="zh-CN" altLang="zh-CN" sz="2800" b="1" kern="100" dirty="0">
                <a:solidFill>
                  <a:srgbClr val="FF0000"/>
                </a:solidFill>
                <a:latin typeface="Times New Roman"/>
                <a:ea typeface="华文细黑"/>
                <a:cs typeface="Times New Roman"/>
              </a:rPr>
              <a:t>　</a:t>
            </a:r>
            <a:r>
              <a:rPr lang="zh-CN" altLang="zh-CN" sz="2800" kern="100" dirty="0">
                <a:latin typeface="Times New Roman"/>
                <a:ea typeface="华文细黑"/>
                <a:cs typeface="Times New Roman"/>
              </a:rPr>
              <a:t>实验室利用硫酸厂烧渣</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主要成分为铁的氧化物及少量</a:t>
            </a:r>
            <a:r>
              <a:rPr lang="en-US" altLang="zh-CN" sz="2800" kern="100" dirty="0" err="1">
                <a:latin typeface="Times New Roman"/>
                <a:ea typeface="华文细黑"/>
                <a:cs typeface="Courier New"/>
              </a:rPr>
              <a:t>FeS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等</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制备聚铁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碱式硫酸铁的聚合物</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和绿矾</a:t>
            </a:r>
            <a:r>
              <a:rPr lang="en-US" altLang="zh-CN" sz="2800" kern="100" dirty="0">
                <a:latin typeface="Times New Roman"/>
                <a:ea typeface="华文细黑"/>
                <a:cs typeface="Courier New"/>
              </a:rPr>
              <a:t>(FeSO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·7H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，主要工艺流程如下</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pic>
        <p:nvPicPr>
          <p:cNvPr id="17410" name="Picture 2" descr="\\李笑影\李笑影\2016\一轮\化学\人教版化学\246A.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9599" y="1413570"/>
            <a:ext cx="8694039" cy="3084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137592" y="4509914"/>
            <a:ext cx="11873194" cy="203132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将过程</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产生的气体通入下列溶液中，溶液会褪色的是</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填字母</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品红溶液</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紫色石蕊溶液</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酸性</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溴水</a:t>
            </a:r>
            <a:endParaRPr lang="zh-CN" altLang="zh-CN" sz="2800" kern="100" dirty="0">
              <a:effectLst/>
              <a:latin typeface="宋体"/>
              <a:cs typeface="Courier New"/>
            </a:endParaRPr>
          </a:p>
        </p:txBody>
      </p:sp>
      <p:sp>
        <p:nvSpPr>
          <p:cNvPr id="6" name="矩形 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8" name="矩形 7"/>
          <p:cNvSpPr/>
          <p:nvPr/>
        </p:nvSpPr>
        <p:spPr>
          <a:xfrm>
            <a:off x="9424279" y="4365898"/>
            <a:ext cx="963725" cy="701089"/>
          </a:xfrm>
          <a:prstGeom prst="rect">
            <a:avLst/>
          </a:prstGeom>
        </p:spPr>
        <p:txBody>
          <a:bodyPr wrap="none">
            <a:spAutoFit/>
          </a:bodyPr>
          <a:lstStyle/>
          <a:p>
            <a:pPr algn="just">
              <a:lnSpc>
                <a:spcPts val="5500"/>
              </a:lnSpc>
              <a:spcAft>
                <a:spcPts val="0"/>
              </a:spcAft>
            </a:pPr>
            <a:r>
              <a:rPr lang="en-US" altLang="zh-CN" sz="2800" b="1" kern="100" dirty="0">
                <a:solidFill>
                  <a:srgbClr val="FF0000"/>
                </a:solidFill>
                <a:latin typeface="Times New Roman"/>
                <a:ea typeface="华文细黑"/>
                <a:cs typeface="Courier New"/>
              </a:rPr>
              <a:t>ACD</a:t>
            </a:r>
            <a:endParaRPr lang="zh-CN" altLang="zh-CN" sz="2800" b="1" kern="100" dirty="0">
              <a:solidFill>
                <a:srgbClr val="FF0000"/>
              </a:solidFill>
              <a:latin typeface="宋体"/>
              <a:cs typeface="Courier New"/>
            </a:endParaRPr>
          </a:p>
        </p:txBody>
      </p:sp>
      <p:sp>
        <p:nvSpPr>
          <p:cNvPr id="7" name="矩形 6"/>
          <p:cNvSpPr/>
          <p:nvPr/>
        </p:nvSpPr>
        <p:spPr>
          <a:xfrm>
            <a:off x="7769149" y="1433641"/>
            <a:ext cx="784189" cy="705450"/>
          </a:xfrm>
          <a:prstGeom prst="rect">
            <a:avLst/>
          </a:prstGeom>
        </p:spPr>
        <p:txBody>
          <a:bodyPr wrap="none">
            <a:spAutoFit/>
          </a:bodyPr>
          <a:lstStyle/>
          <a:p>
            <a:pPr algn="just">
              <a:lnSpc>
                <a:spcPts val="5500"/>
              </a:lnSpc>
              <a:spcAft>
                <a:spcPts val="0"/>
              </a:spcAft>
            </a:pP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2</a:t>
            </a:r>
            <a:endParaRPr lang="zh-CN" altLang="zh-CN" sz="2800" b="1" kern="100" baseline="-25000" dirty="0">
              <a:solidFill>
                <a:srgbClr val="FF0000"/>
              </a:solidFill>
              <a:latin typeface="宋体"/>
              <a:cs typeface="Courier New"/>
            </a:endParaRPr>
          </a:p>
        </p:txBody>
      </p:sp>
      <p:sp>
        <p:nvSpPr>
          <p:cNvPr id="9" name="矩形 8"/>
          <p:cNvSpPr/>
          <p:nvPr/>
        </p:nvSpPr>
        <p:spPr>
          <a:xfrm>
            <a:off x="4439022" y="3305842"/>
            <a:ext cx="562975" cy="705450"/>
          </a:xfrm>
          <a:prstGeom prst="rect">
            <a:avLst/>
          </a:prstGeom>
        </p:spPr>
        <p:txBody>
          <a:bodyPr wrap="none">
            <a:spAutoFit/>
          </a:bodyPr>
          <a:lstStyle/>
          <a:p>
            <a:pPr algn="just">
              <a:lnSpc>
                <a:spcPts val="5500"/>
              </a:lnSpc>
              <a:spcAft>
                <a:spcPts val="0"/>
              </a:spcAft>
            </a:pPr>
            <a:r>
              <a:rPr lang="en-US" altLang="zh-CN" sz="2800" b="1" kern="100" dirty="0">
                <a:solidFill>
                  <a:srgbClr val="FF0000"/>
                </a:solidFill>
                <a:latin typeface="Times New Roman"/>
                <a:ea typeface="华文细黑"/>
                <a:cs typeface="Courier New"/>
              </a:rPr>
              <a:t>Fe</a:t>
            </a:r>
            <a:endParaRPr lang="zh-CN" altLang="zh-CN" sz="2800" b="1" kern="100" baseline="-25000" dirty="0">
              <a:solidFill>
                <a:srgbClr val="FF0000"/>
              </a:solidFill>
              <a:latin typeface="宋体"/>
              <a:cs typeface="Courier New"/>
            </a:endParaRPr>
          </a:p>
        </p:txBody>
      </p:sp>
      <p:sp>
        <p:nvSpPr>
          <p:cNvPr id="10" name="矩形 9"/>
          <p:cNvSpPr/>
          <p:nvPr/>
        </p:nvSpPr>
        <p:spPr>
          <a:xfrm>
            <a:off x="6572736" y="3689123"/>
            <a:ext cx="2109873" cy="705450"/>
          </a:xfrm>
          <a:prstGeom prst="rect">
            <a:avLst/>
          </a:prstGeom>
        </p:spPr>
        <p:txBody>
          <a:bodyPr wrap="none">
            <a:spAutoFit/>
          </a:bodyPr>
          <a:lstStyle/>
          <a:p>
            <a:pPr algn="just">
              <a:lnSpc>
                <a:spcPts val="5500"/>
              </a:lnSpc>
              <a:spcAft>
                <a:spcPts val="0"/>
              </a:spcAft>
            </a:pPr>
            <a:r>
              <a:rPr lang="en-US" altLang="zh-CN" sz="2800" b="1" kern="100" dirty="0" smtClean="0">
                <a:solidFill>
                  <a:srgbClr val="FF0000"/>
                </a:solidFill>
                <a:latin typeface="Times New Roman"/>
                <a:ea typeface="华文细黑"/>
                <a:cs typeface="Courier New"/>
              </a:rPr>
              <a:t>FeSO</a:t>
            </a:r>
            <a:r>
              <a:rPr lang="en-US" altLang="zh-CN" sz="2800" b="1" kern="100" baseline="-25000" dirty="0" smtClean="0">
                <a:solidFill>
                  <a:srgbClr val="FF0000"/>
                </a:solidFill>
                <a:latin typeface="Times New Roman"/>
                <a:ea typeface="华文细黑"/>
                <a:cs typeface="Courier New"/>
              </a:rPr>
              <a:t>4</a:t>
            </a:r>
            <a:r>
              <a:rPr lang="en-US" altLang="zh-CN" sz="2800" b="1" kern="100" dirty="0" smtClean="0">
                <a:solidFill>
                  <a:srgbClr val="FF0000"/>
                </a:solidFill>
                <a:latin typeface="Times New Roman"/>
                <a:ea typeface="华文细黑"/>
                <a:cs typeface="Courier New"/>
              </a:rPr>
              <a:t>.7H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endParaRPr lang="zh-CN" altLang="zh-CN" sz="2800" b="1" kern="100" baseline="-25000" dirty="0">
              <a:solidFill>
                <a:srgbClr val="FF0000"/>
              </a:solidFill>
              <a:latin typeface="宋体"/>
              <a:cs typeface="Courier New"/>
            </a:endParaRPr>
          </a:p>
        </p:txBody>
      </p:sp>
    </p:spTree>
    <p:extLst>
      <p:ext uri="{BB962C8B-B14F-4D97-AF65-F5344CB8AC3E}">
        <p14:creationId xmlns:p14="http://schemas.microsoft.com/office/powerpoint/2010/main" val="1902305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down)">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P spid="9"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34699" y="117426"/>
            <a:ext cx="11755638" cy="4937185"/>
          </a:xfrm>
          <a:prstGeom prst="rect">
            <a:avLst/>
          </a:prstGeom>
        </p:spPr>
        <p:txBody>
          <a:bodyPr>
            <a:spAutoFit/>
          </a:bodyPr>
          <a:lstStyle/>
          <a:p>
            <a:pPr>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过程</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中，</a:t>
            </a:r>
            <a:r>
              <a:rPr lang="en-US" altLang="zh-CN" sz="2800" kern="100" dirty="0" err="1">
                <a:latin typeface="Times New Roman"/>
                <a:ea typeface="华文细黑"/>
                <a:cs typeface="Courier New"/>
              </a:rPr>
              <a:t>FeS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反应的化学方程式为</a:t>
            </a:r>
            <a:r>
              <a:rPr lang="en-US" altLang="zh-CN" sz="2800" kern="100" dirty="0" smtClean="0">
                <a:latin typeface="Times New Roman"/>
                <a:ea typeface="华文细黑"/>
                <a:cs typeface="Courier New"/>
              </a:rPr>
              <a:t>_________________________________________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过程</a:t>
            </a: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中需加入的物质是</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溶液</a:t>
            </a:r>
            <a:r>
              <a:rPr lang="en-US" altLang="zh-CN" sz="2800" kern="100" dirty="0">
                <a:latin typeface="Times New Roman"/>
                <a:ea typeface="华文细黑"/>
              </a:rPr>
              <a:t>X</a:t>
            </a:r>
            <a:r>
              <a:rPr lang="zh-CN" altLang="zh-CN" sz="2800" kern="100" dirty="0">
                <a:latin typeface="Times New Roman"/>
                <a:ea typeface="华文细黑"/>
                <a:cs typeface="Times New Roman"/>
              </a:rPr>
              <a:t>为</a:t>
            </a:r>
            <a:r>
              <a:rPr lang="en-US" altLang="zh-CN" sz="2800" kern="100" dirty="0">
                <a:latin typeface="Times New Roman"/>
                <a:ea typeface="华文细黑"/>
              </a:rPr>
              <a:t>Fe</a:t>
            </a:r>
            <a:r>
              <a:rPr lang="en-US" altLang="zh-CN" sz="2800" kern="100" baseline="-25000" dirty="0">
                <a:latin typeface="Times New Roman"/>
                <a:ea typeface="华文细黑"/>
              </a:rPr>
              <a:t>2</a:t>
            </a:r>
            <a:r>
              <a:rPr lang="en-US" altLang="zh-CN" sz="2800" kern="100" dirty="0">
                <a:latin typeface="Times New Roman"/>
                <a:ea typeface="华文细黑"/>
              </a:rPr>
              <a:t>(SO</a:t>
            </a:r>
            <a:r>
              <a:rPr lang="en-US" altLang="zh-CN" sz="2800" kern="100" baseline="-25000" dirty="0">
                <a:latin typeface="Times New Roman"/>
                <a:ea typeface="华文细黑"/>
              </a:rPr>
              <a:t>4</a:t>
            </a:r>
            <a:r>
              <a:rPr lang="en-US" altLang="zh-CN" sz="2800" kern="100" dirty="0">
                <a:latin typeface="Times New Roman"/>
                <a:ea typeface="华文细黑"/>
              </a:rPr>
              <a:t>)</a:t>
            </a:r>
            <a:r>
              <a:rPr lang="en-US" altLang="zh-CN" sz="2800" kern="100" baseline="-25000" dirty="0">
                <a:latin typeface="Times New Roman"/>
                <a:ea typeface="华文细黑"/>
              </a:rPr>
              <a:t>3</a:t>
            </a:r>
            <a:r>
              <a:rPr lang="zh-CN" altLang="zh-CN" sz="2800" kern="100" dirty="0">
                <a:latin typeface="Times New Roman"/>
                <a:ea typeface="华文细黑"/>
                <a:cs typeface="Times New Roman"/>
              </a:rPr>
              <a:t>，需加入还原剂将</a:t>
            </a:r>
            <a:r>
              <a:rPr lang="en-US" altLang="zh-CN" sz="2800" kern="100" dirty="0">
                <a:latin typeface="Times New Roman"/>
                <a:ea typeface="华文细黑"/>
              </a:rPr>
              <a:t>Fe</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还原为</a:t>
            </a:r>
            <a:r>
              <a:rPr lang="en-US" altLang="zh-CN" sz="2800" kern="100" dirty="0">
                <a:latin typeface="Times New Roman"/>
                <a:ea typeface="华文细黑"/>
              </a:rPr>
              <a:t>Fe</a:t>
            </a:r>
            <a:r>
              <a:rPr lang="en-US" altLang="zh-CN" sz="2800" kern="100" baseline="30000" dirty="0">
                <a:latin typeface="Times New Roman"/>
                <a:ea typeface="华文细黑"/>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，又不带入杂质离子，故需加入铁粉</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过程</a:t>
            </a:r>
            <a:r>
              <a:rPr lang="en-US" altLang="zh-CN" sz="2800" kern="100" dirty="0">
                <a:latin typeface="宋体"/>
                <a:ea typeface="华文细黑"/>
                <a:cs typeface="Times New Roman"/>
              </a:rPr>
              <a:t>④</a:t>
            </a:r>
            <a:r>
              <a:rPr lang="zh-CN" altLang="zh-CN" sz="2800" kern="100" dirty="0">
                <a:latin typeface="Times New Roman"/>
                <a:ea typeface="华文细黑"/>
                <a:cs typeface="Times New Roman"/>
              </a:rPr>
              <a:t>中</a:t>
            </a:r>
            <a:r>
              <a:rPr lang="zh-CN" altLang="zh-CN" sz="2800" kern="100" dirty="0" smtClean="0">
                <a:latin typeface="Times New Roman"/>
                <a:ea typeface="华文细黑"/>
                <a:cs typeface="Times New Roman"/>
              </a:rPr>
              <a:t>，蒸发结晶时需</a:t>
            </a:r>
            <a:r>
              <a:rPr lang="zh-CN" altLang="zh-CN" sz="2800" kern="100" dirty="0">
                <a:latin typeface="Times New Roman"/>
                <a:ea typeface="华文细黑"/>
                <a:cs typeface="Times New Roman"/>
              </a:rPr>
              <a:t>使用的仪器除酒精灯、三脚架外，还需要</a:t>
            </a:r>
            <a:r>
              <a:rPr lang="en-US" altLang="zh-CN" sz="2800" kern="100" dirty="0" smtClean="0">
                <a:latin typeface="Times New Roman"/>
                <a:ea typeface="华文细黑"/>
                <a:cs typeface="Courier New"/>
              </a:rPr>
              <a:t>______________</a:t>
            </a:r>
            <a:r>
              <a:rPr lang="en-US" altLang="zh-CN" sz="2800" kern="100" dirty="0">
                <a:latin typeface="Times New Roman"/>
                <a:ea typeface="华文细黑"/>
                <a:cs typeface="Courier New"/>
              </a:rPr>
              <a:t>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sp>
        <p:nvSpPr>
          <p:cNvPr id="5" name="矩形 4"/>
          <p:cNvSpPr/>
          <p:nvPr/>
        </p:nvSpPr>
        <p:spPr>
          <a:xfrm>
            <a:off x="289150" y="816972"/>
            <a:ext cx="8920506" cy="660758"/>
          </a:xfrm>
          <a:prstGeom prst="rect">
            <a:avLst/>
          </a:prstGeom>
        </p:spPr>
        <p:txBody>
          <a:bodyPr>
            <a:spAutoFit/>
          </a:bodyPr>
          <a:lstStyle/>
          <a:p>
            <a:pPr>
              <a:lnSpc>
                <a:spcPct val="150000"/>
              </a:lnSpc>
            </a:pPr>
            <a:r>
              <a:rPr lang="en-US" altLang="zh-CN" sz="2800" b="1" kern="100" dirty="0">
                <a:solidFill>
                  <a:srgbClr val="FF0000"/>
                </a:solidFill>
                <a:latin typeface="Times New Roman"/>
                <a:ea typeface="华文细黑"/>
              </a:rPr>
              <a:t>4FeS</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3O</a:t>
            </a:r>
            <a:r>
              <a:rPr lang="en-US" altLang="zh-CN" sz="2800" b="1" kern="100" baseline="-25000" dirty="0">
                <a:solidFill>
                  <a:srgbClr val="FF0000"/>
                </a:solidFill>
                <a:latin typeface="Times New Roman"/>
                <a:ea typeface="华文细黑"/>
              </a:rPr>
              <a:t>2</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6H</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SO</a:t>
            </a:r>
            <a:r>
              <a:rPr lang="en-US" altLang="zh-CN" sz="2800" b="1" kern="100" baseline="-25000" dirty="0">
                <a:solidFill>
                  <a:srgbClr val="FF0000"/>
                </a:solidFill>
                <a:latin typeface="Times New Roman"/>
                <a:ea typeface="华文细黑"/>
              </a:rPr>
              <a:t>4</a:t>
            </a:r>
            <a:r>
              <a:rPr lang="en-US" altLang="zh-CN" sz="2800" b="1" kern="100" spc="-80" dirty="0">
                <a:solidFill>
                  <a:srgbClr val="FF0000"/>
                </a:solidFill>
                <a:latin typeface="Times New Roman"/>
                <a:ea typeface="华文细黑"/>
              </a:rPr>
              <a:t>==</a:t>
            </a:r>
            <a:r>
              <a:rPr lang="en-US" altLang="zh-CN" sz="2800" b="1" kern="100" dirty="0">
                <a:solidFill>
                  <a:srgbClr val="FF0000"/>
                </a:solidFill>
                <a:latin typeface="Times New Roman"/>
                <a:ea typeface="华文细黑"/>
              </a:rPr>
              <a:t>=2Fe</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(SO</a:t>
            </a:r>
            <a:r>
              <a:rPr lang="en-US" altLang="zh-CN" sz="2800" b="1" kern="100" baseline="-25000" dirty="0">
                <a:solidFill>
                  <a:srgbClr val="FF0000"/>
                </a:solidFill>
                <a:latin typeface="Times New Roman"/>
                <a:ea typeface="华文细黑"/>
              </a:rPr>
              <a:t>4</a:t>
            </a:r>
            <a:r>
              <a:rPr lang="en-US" altLang="zh-CN" sz="2800" b="1" kern="100" dirty="0">
                <a:solidFill>
                  <a:srgbClr val="FF0000"/>
                </a:solidFill>
                <a:latin typeface="Times New Roman"/>
                <a:ea typeface="华文细黑"/>
              </a:rPr>
              <a:t>)</a:t>
            </a:r>
            <a:r>
              <a:rPr lang="en-US" altLang="zh-CN" sz="2800" b="1" kern="100" baseline="-25000" dirty="0">
                <a:solidFill>
                  <a:srgbClr val="FF0000"/>
                </a:solidFill>
                <a:latin typeface="Times New Roman"/>
                <a:ea typeface="华文细黑"/>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6H</a:t>
            </a:r>
            <a:r>
              <a:rPr lang="en-US" altLang="zh-CN" sz="2800" b="1" kern="100" baseline="-25000" dirty="0">
                <a:solidFill>
                  <a:srgbClr val="FF0000"/>
                </a:solidFill>
                <a:latin typeface="Times New Roman"/>
                <a:ea typeface="华文细黑"/>
              </a:rPr>
              <a:t>2</a:t>
            </a:r>
            <a:r>
              <a:rPr lang="en-US" altLang="zh-CN" sz="2800" b="1" kern="100" dirty="0">
                <a:solidFill>
                  <a:srgbClr val="FF0000"/>
                </a:solidFill>
                <a:latin typeface="Times New Roman"/>
                <a:ea typeface="华文细黑"/>
              </a:rPr>
              <a:t>O</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rPr>
              <a:t>4S</a:t>
            </a:r>
            <a:endParaRPr lang="zh-CN" altLang="en-US" sz="2800" b="1" dirty="0">
              <a:solidFill>
                <a:srgbClr val="FF0000"/>
              </a:solidFill>
            </a:endParaRPr>
          </a:p>
        </p:txBody>
      </p:sp>
      <p:sp>
        <p:nvSpPr>
          <p:cNvPr id="6" name="矩形 5"/>
          <p:cNvSpPr/>
          <p:nvPr/>
        </p:nvSpPr>
        <p:spPr>
          <a:xfrm>
            <a:off x="4606806" y="1684115"/>
            <a:ext cx="902811" cy="523220"/>
          </a:xfrm>
          <a:prstGeom prst="rect">
            <a:avLst/>
          </a:prstGeom>
        </p:spPr>
        <p:txBody>
          <a:bodyPr wrap="none">
            <a:spAutoFit/>
          </a:bodyPr>
          <a:lstStyle/>
          <a:p>
            <a:r>
              <a:rPr lang="zh-CN" altLang="zh-CN" sz="2800" b="1" kern="100" dirty="0">
                <a:solidFill>
                  <a:srgbClr val="FF0000"/>
                </a:solidFill>
                <a:latin typeface="Times New Roman"/>
                <a:ea typeface="华文细黑"/>
                <a:cs typeface="Times New Roman"/>
              </a:rPr>
              <a:t>铁粉</a:t>
            </a:r>
            <a:endParaRPr lang="zh-CN" altLang="en-US" sz="2800" b="1" kern="100" dirty="0">
              <a:solidFill>
                <a:srgbClr val="FF0000"/>
              </a:solidFill>
              <a:latin typeface="IPAPANNEW"/>
              <a:ea typeface="微软雅黑"/>
              <a:cs typeface="Times New Roman"/>
            </a:endParaRPr>
          </a:p>
        </p:txBody>
      </p:sp>
      <p:sp>
        <p:nvSpPr>
          <p:cNvPr id="9" name="矩形 8"/>
          <p:cNvSpPr/>
          <p:nvPr/>
        </p:nvSpPr>
        <p:spPr>
          <a:xfrm>
            <a:off x="363170" y="4439469"/>
            <a:ext cx="2698175" cy="523220"/>
          </a:xfrm>
          <a:prstGeom prst="rect">
            <a:avLst/>
          </a:prstGeom>
        </p:spPr>
        <p:txBody>
          <a:bodyPr wrap="none">
            <a:spAutoFit/>
          </a:bodyPr>
          <a:lstStyle/>
          <a:p>
            <a:r>
              <a:rPr lang="zh-CN" altLang="zh-CN" sz="2800" b="1" kern="100">
                <a:solidFill>
                  <a:srgbClr val="FF0000"/>
                </a:solidFill>
                <a:latin typeface="Times New Roman"/>
                <a:ea typeface="华文细黑"/>
                <a:cs typeface="Times New Roman"/>
              </a:rPr>
              <a:t>蒸发皿、玻璃棒</a:t>
            </a:r>
            <a:endParaRPr lang="zh-CN" altLang="en-US" sz="2800" b="1">
              <a:solidFill>
                <a:srgbClr val="FF0000"/>
              </a:solidFill>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192465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557977" y="477466"/>
            <a:ext cx="10793813" cy="2913618"/>
          </a:xfrm>
          <a:prstGeom prst="rect">
            <a:avLst/>
          </a:prstGeom>
        </p:spPr>
        <p:txBody>
          <a:bodyPr>
            <a:spAutoFit/>
          </a:bodyPr>
          <a:lstStyle/>
          <a:p>
            <a:pPr lvl="0" algn="just">
              <a:lnSpc>
                <a:spcPts val="5500"/>
              </a:lnSpc>
            </a:pPr>
            <a:r>
              <a:rPr lang="en-US" altLang="zh-CN" sz="2800" kern="100" dirty="0">
                <a:solidFill>
                  <a:prstClr val="black"/>
                </a:solidFill>
                <a:latin typeface="Times New Roman"/>
                <a:ea typeface="华文细黑"/>
                <a:cs typeface="Courier New"/>
              </a:rPr>
              <a:t>(5)</a:t>
            </a:r>
            <a:r>
              <a:rPr lang="zh-CN" altLang="zh-CN" sz="2800" kern="100" dirty="0">
                <a:solidFill>
                  <a:prstClr val="black"/>
                </a:solidFill>
                <a:latin typeface="Times New Roman"/>
                <a:ea typeface="华文细黑"/>
                <a:cs typeface="Times New Roman"/>
              </a:rPr>
              <a:t>过程</a:t>
            </a:r>
            <a:r>
              <a:rPr lang="en-US" altLang="zh-CN" sz="2800" kern="100" dirty="0">
                <a:solidFill>
                  <a:prstClr val="black"/>
                </a:solidFill>
                <a:latin typeface="宋体"/>
                <a:ea typeface="华文细黑"/>
                <a:cs typeface="Times New Roman"/>
              </a:rPr>
              <a:t>⑤</a:t>
            </a:r>
            <a:r>
              <a:rPr lang="zh-CN" altLang="zh-CN" sz="2800" kern="100" dirty="0">
                <a:solidFill>
                  <a:prstClr val="black"/>
                </a:solidFill>
                <a:latin typeface="Times New Roman"/>
                <a:ea typeface="华文细黑"/>
                <a:cs typeface="Times New Roman"/>
              </a:rPr>
              <a:t>调节</a:t>
            </a:r>
            <a:r>
              <a:rPr lang="en-US" altLang="zh-CN" sz="2800" kern="100" dirty="0">
                <a:solidFill>
                  <a:prstClr val="black"/>
                </a:solidFill>
                <a:latin typeface="Times New Roman"/>
                <a:ea typeface="华文细黑"/>
                <a:cs typeface="Courier New"/>
              </a:rPr>
              <a:t>pH</a:t>
            </a:r>
            <a:r>
              <a:rPr lang="zh-CN" altLang="zh-CN" sz="2800" kern="100" dirty="0">
                <a:solidFill>
                  <a:prstClr val="black"/>
                </a:solidFill>
                <a:latin typeface="Times New Roman"/>
                <a:ea typeface="华文细黑"/>
                <a:cs typeface="Times New Roman"/>
              </a:rPr>
              <a:t>可选用下列试剂中的</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填字母</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稀硫酸</a:t>
            </a:r>
            <a:r>
              <a:rPr lang="en-US" altLang="zh-CN" sz="2800" kern="100" dirty="0">
                <a:solidFill>
                  <a:prstClr val="black"/>
                </a:solidFill>
                <a:latin typeface="Times New Roman"/>
                <a:ea typeface="华文细黑"/>
                <a:cs typeface="Courier New"/>
              </a:rPr>
              <a:t>  </a:t>
            </a:r>
            <a:r>
              <a:rPr lang="en-US" altLang="zh-CN" sz="2800" kern="100" dirty="0" smtClean="0">
                <a:solidFill>
                  <a:prstClr val="black"/>
                </a:solidFill>
                <a:latin typeface="Times New Roman"/>
                <a:ea typeface="华文细黑"/>
                <a:cs typeface="Courier New"/>
              </a:rPr>
              <a:t>          B.CaCO</a:t>
            </a:r>
            <a:r>
              <a:rPr lang="en-US" altLang="zh-CN" sz="2800" kern="100" baseline="-25000" dirty="0" smtClean="0">
                <a:solidFill>
                  <a:prstClr val="black"/>
                </a:solidFill>
                <a:latin typeface="Times New Roman"/>
                <a:ea typeface="华文细黑"/>
                <a:cs typeface="Courier New"/>
              </a:rPr>
              <a:t>3</a:t>
            </a:r>
            <a:r>
              <a:rPr lang="en-US" altLang="zh-CN" sz="2800" kern="100" dirty="0" smtClean="0">
                <a:solidFill>
                  <a:prstClr val="black"/>
                </a:solidFill>
                <a:latin typeface="Times New Roman"/>
                <a:ea typeface="华文细黑"/>
                <a:cs typeface="Courier New"/>
              </a:rPr>
              <a:t>            </a:t>
            </a:r>
            <a:r>
              <a:rPr lang="en-US" altLang="zh-CN" sz="2800" kern="100" dirty="0" err="1">
                <a:solidFill>
                  <a:prstClr val="black"/>
                </a:solidFill>
                <a:latin typeface="Times New Roman"/>
                <a:ea typeface="华文细黑"/>
                <a:cs typeface="Courier New"/>
              </a:rPr>
              <a:t>C.NaOH</a:t>
            </a:r>
            <a:r>
              <a:rPr lang="zh-CN" altLang="zh-CN" sz="2800" kern="100" dirty="0" smtClean="0">
                <a:solidFill>
                  <a:prstClr val="black"/>
                </a:solidFill>
                <a:latin typeface="Times New Roman"/>
                <a:ea typeface="华文细黑"/>
                <a:cs typeface="Times New Roman"/>
              </a:rPr>
              <a:t>溶液</a:t>
            </a:r>
            <a:endParaRPr lang="en-US" altLang="zh-CN" sz="2800" kern="100" dirty="0" smtClean="0">
              <a:solidFill>
                <a:prstClr val="black"/>
              </a:solidFill>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过程</a:t>
            </a:r>
            <a:r>
              <a:rPr lang="en-US" altLang="zh-CN" sz="2800" kern="100" dirty="0">
                <a:latin typeface="宋体"/>
                <a:ea typeface="华文细黑"/>
                <a:cs typeface="Times New Roman"/>
              </a:rPr>
              <a:t>⑤</a:t>
            </a:r>
            <a:r>
              <a:rPr lang="zh-CN" altLang="zh-CN" sz="2800" kern="100" dirty="0">
                <a:latin typeface="Times New Roman"/>
                <a:ea typeface="华文细黑"/>
                <a:cs typeface="Times New Roman"/>
              </a:rPr>
              <a:t>中需将酸消耗而调高</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，而</a:t>
            </a:r>
            <a:r>
              <a:rPr lang="en-US" altLang="zh-CN" sz="2800" kern="100" dirty="0">
                <a:latin typeface="Times New Roman"/>
                <a:ea typeface="华文细黑"/>
                <a:cs typeface="Courier New"/>
              </a:rPr>
              <a:t>CaCO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跟硫酸反应会生成微溶于水的</a:t>
            </a:r>
            <a:r>
              <a:rPr lang="en-US" altLang="zh-CN" sz="2800" kern="100" dirty="0">
                <a:latin typeface="Times New Roman"/>
                <a:ea typeface="华文细黑"/>
                <a:cs typeface="Courier New"/>
              </a:rPr>
              <a:t>CaSO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，阻止反应的继续进行</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4" name="矩形 3"/>
          <p:cNvSpPr/>
          <p:nvPr/>
        </p:nvSpPr>
        <p:spPr>
          <a:xfrm>
            <a:off x="7077912" y="477466"/>
            <a:ext cx="365806" cy="523220"/>
          </a:xfrm>
          <a:prstGeom prst="rect">
            <a:avLst/>
          </a:prstGeom>
        </p:spPr>
        <p:txBody>
          <a:bodyPr wrap="none">
            <a:spAutoFit/>
          </a:bodyPr>
          <a:lstStyle/>
          <a:p>
            <a:r>
              <a:rPr lang="en-US" altLang="zh-CN" sz="2800" b="1" kern="100" dirty="0">
                <a:solidFill>
                  <a:srgbClr val="FF0000"/>
                </a:solidFill>
                <a:latin typeface="IPAPANNEW"/>
                <a:ea typeface="微软雅黑"/>
                <a:cs typeface="Times New Roman"/>
              </a:rPr>
              <a:t>C</a:t>
            </a:r>
            <a:endParaRPr lang="zh-CN" altLang="en-US" sz="2800" b="1" kern="100" dirty="0">
              <a:solidFill>
                <a:srgbClr val="FF0000"/>
              </a:solidFill>
              <a:latin typeface="IPAPANNEW"/>
              <a:ea typeface="微软雅黑"/>
              <a:cs typeface="Times New Roman"/>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714047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406574" y="189434"/>
            <a:ext cx="11163760" cy="4355014"/>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ea typeface="华文细黑"/>
                <a:cs typeface="Times New Roman"/>
              </a:rPr>
              <a:t>浸出率</a:t>
            </a:r>
            <a:r>
              <a:rPr lang="zh-CN" altLang="zh-CN" sz="2800" kern="100" dirty="0">
                <a:latin typeface="Times New Roman"/>
                <a:ea typeface="华文细黑"/>
                <a:cs typeface="Times New Roman"/>
              </a:rPr>
              <a:t>：固体溶解后，离子在溶液中含量的多少</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更多转化</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酸浸：在酸溶液中反应使可溶性金属离子进入溶液，不溶物通过过滤除去的溶解过程</a:t>
            </a:r>
            <a:endParaRPr lang="zh-CN" altLang="zh-CN" sz="1050" kern="100" dirty="0">
              <a:latin typeface="宋体"/>
              <a:cs typeface="Courier New"/>
            </a:endParaRPr>
          </a:p>
          <a:p>
            <a:pPr algn="just">
              <a:lnSpc>
                <a:spcPts val="5500"/>
              </a:lnSpc>
              <a:spcAft>
                <a:spcPts val="0"/>
              </a:spcAft>
            </a:pPr>
            <a:r>
              <a:rPr lang="en-US" altLang="zh-CN" sz="2800" b="1" kern="100" dirty="0">
                <a:solidFill>
                  <a:srgbClr val="0000FF"/>
                </a:solidFill>
                <a:latin typeface="宋体"/>
                <a:ea typeface="华文细黑"/>
                <a:cs typeface="Times New Roman"/>
              </a:rPr>
              <a:t>③</a:t>
            </a:r>
            <a:r>
              <a:rPr lang="zh-CN" altLang="zh-CN" sz="2800" b="1" kern="100" dirty="0">
                <a:solidFill>
                  <a:srgbClr val="0000FF"/>
                </a:solidFill>
                <a:latin typeface="Times New Roman"/>
                <a:ea typeface="华文细黑"/>
                <a:cs typeface="Times New Roman"/>
              </a:rPr>
              <a:t>灼烧、焙烧、煅烧</a:t>
            </a:r>
            <a:r>
              <a:rPr lang="zh-CN" altLang="zh-CN" sz="2800" kern="100" dirty="0">
                <a:latin typeface="Times New Roman"/>
                <a:ea typeface="华文细黑"/>
                <a:cs typeface="Times New Roman"/>
              </a:rPr>
              <a:t>：改变结构，使一些物质能溶解，并使一些杂质高温下氧化、分解</a:t>
            </a:r>
            <a:endParaRPr lang="zh-CN" altLang="zh-CN" sz="1050" kern="100" dirty="0">
              <a:latin typeface="宋体"/>
              <a:cs typeface="Courier New"/>
            </a:endParaRPr>
          </a:p>
          <a:p>
            <a:pPr algn="just">
              <a:lnSpc>
                <a:spcPts val="5500"/>
              </a:lnSpc>
              <a:spcAft>
                <a:spcPts val="0"/>
              </a:spcAft>
            </a:pPr>
            <a:r>
              <a:rPr lang="en-US" altLang="zh-CN" sz="2800" b="1" kern="100" dirty="0">
                <a:solidFill>
                  <a:srgbClr val="0000FF"/>
                </a:solidFill>
                <a:latin typeface="宋体"/>
                <a:ea typeface="华文细黑"/>
                <a:cs typeface="Times New Roman"/>
              </a:rPr>
              <a:t>④</a:t>
            </a:r>
            <a:r>
              <a:rPr lang="zh-CN" altLang="zh-CN" sz="2800" b="1" kern="100" dirty="0">
                <a:solidFill>
                  <a:srgbClr val="0000FF"/>
                </a:solidFill>
                <a:latin typeface="Times New Roman"/>
                <a:ea typeface="华文细黑"/>
                <a:cs typeface="Times New Roman"/>
              </a:rPr>
              <a:t>控制反应条件的</a:t>
            </a:r>
            <a:r>
              <a:rPr lang="zh-CN" altLang="zh-CN" sz="2800" b="1" kern="100" dirty="0" smtClean="0">
                <a:solidFill>
                  <a:srgbClr val="0000FF"/>
                </a:solidFill>
                <a:latin typeface="Times New Roman"/>
                <a:ea typeface="华文细黑"/>
                <a:cs typeface="Times New Roman"/>
              </a:rPr>
              <a:t>方法</a:t>
            </a:r>
            <a:endParaRPr lang="en-US" altLang="zh-CN" sz="2800" b="1" kern="100" dirty="0" smtClean="0">
              <a:solidFill>
                <a:srgbClr val="0000FF"/>
              </a:solidFill>
              <a:latin typeface="Times New Roman"/>
              <a:ea typeface="华文细黑"/>
              <a:cs typeface="Times New Roman"/>
            </a:endParaRPr>
          </a:p>
        </p:txBody>
      </p:sp>
    </p:spTree>
    <p:extLst>
      <p:ext uri="{BB962C8B-B14F-4D97-AF65-F5344CB8AC3E}">
        <p14:creationId xmlns:p14="http://schemas.microsoft.com/office/powerpoint/2010/main" val="333106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28067" y="29935"/>
            <a:ext cx="11572430" cy="2031325"/>
          </a:xfrm>
          <a:prstGeom prst="rect">
            <a:avLst/>
          </a:prstGeom>
        </p:spPr>
        <p:txBody>
          <a:bodyPr>
            <a:spAutoFit/>
          </a:bodyPr>
          <a:lstStyle/>
          <a:p>
            <a:pPr algn="just">
              <a:lnSpc>
                <a:spcPct val="150000"/>
              </a:lnSpc>
              <a:spcAft>
                <a:spcPts val="0"/>
              </a:spcAft>
            </a:pPr>
            <a:r>
              <a:rPr lang="zh-CN" altLang="zh-CN" sz="2800" b="1" kern="100" dirty="0">
                <a:solidFill>
                  <a:srgbClr val="FF0000"/>
                </a:solidFill>
                <a:latin typeface="Times New Roman" pitchFamily="18" charset="0"/>
                <a:cs typeface="Times New Roman" pitchFamily="18" charset="0"/>
              </a:rPr>
              <a:t>热点</a:t>
            </a:r>
            <a:r>
              <a:rPr lang="en-US" altLang="zh-CN" sz="2800" b="1" kern="100" dirty="0">
                <a:solidFill>
                  <a:srgbClr val="FF0000"/>
                </a:solidFill>
                <a:latin typeface="Times New Roman" pitchFamily="18" charset="0"/>
                <a:ea typeface="Times New Roman" pitchFamily="18" charset="0"/>
                <a:cs typeface="Times New Roman" pitchFamily="18" charset="0"/>
              </a:rPr>
              <a:t>4</a:t>
            </a:r>
            <a:r>
              <a:rPr lang="zh-CN" altLang="zh-CN" sz="2800" b="1" kern="100" dirty="0">
                <a:solidFill>
                  <a:srgbClr val="FF0000"/>
                </a:solidFill>
                <a:latin typeface="Times New Roman"/>
                <a:cs typeface="Times New Roman"/>
              </a:rPr>
              <a:t>　其他金属及化合物的制取</a:t>
            </a:r>
          </a:p>
          <a:p>
            <a:pPr algn="just">
              <a:lnSpc>
                <a:spcPct val="150000"/>
              </a:lnSpc>
              <a:spcAft>
                <a:spcPts val="0"/>
              </a:spcAft>
            </a:pPr>
            <a:r>
              <a:rPr lang="zh-CN" altLang="zh-CN" sz="2800" b="1" kern="100" dirty="0" smtClean="0">
                <a:solidFill>
                  <a:srgbClr val="0000FF"/>
                </a:solidFill>
                <a:latin typeface="Times New Roman" pitchFamily="18" charset="0"/>
                <a:cs typeface="Times New Roman" pitchFamily="18" charset="0"/>
              </a:rPr>
              <a:t>例</a:t>
            </a:r>
            <a:r>
              <a:rPr lang="en-US" altLang="zh-CN" sz="2800" b="1" kern="100" dirty="0">
                <a:solidFill>
                  <a:srgbClr val="0000FF"/>
                </a:solidFill>
                <a:latin typeface="Times New Roman" pitchFamily="18" charset="0"/>
                <a:ea typeface="Times New Roman" pitchFamily="18" charset="0"/>
                <a:cs typeface="Times New Roman" pitchFamily="18" charset="0"/>
              </a:rPr>
              <a:t>4</a:t>
            </a:r>
            <a:r>
              <a:rPr lang="zh-CN" altLang="zh-CN" sz="2800" kern="100" dirty="0">
                <a:latin typeface="Times New Roman" pitchFamily="18" charset="0"/>
                <a:ea typeface="华文细黑"/>
                <a:cs typeface="Times New Roman" pitchFamily="18" charset="0"/>
              </a:rPr>
              <a:t>　</a:t>
            </a:r>
            <a:r>
              <a:rPr lang="zh-CN" altLang="zh-CN" sz="2800" kern="100" dirty="0">
                <a:latin typeface="Times New Roman"/>
                <a:ea typeface="华文细黑"/>
                <a:cs typeface="Times New Roman"/>
              </a:rPr>
              <a:t>硫酸铅</a:t>
            </a:r>
            <a:r>
              <a:rPr lang="en-US" altLang="zh-CN" sz="2800" kern="100" dirty="0">
                <a:latin typeface="Times New Roman"/>
                <a:ea typeface="华文细黑"/>
                <a:cs typeface="Courier New"/>
              </a:rPr>
              <a:t>(PbSO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广泛应用于制造铅蓄电池、白色颜料等。利用方铅矿精矿</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PbS</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直接制备硫酸铅粉末的流程如下：</a:t>
            </a:r>
            <a:endParaRPr lang="zh-CN" altLang="zh-CN" sz="2800" kern="100" dirty="0">
              <a:effectLst/>
              <a:latin typeface="宋体"/>
              <a:cs typeface="Courier New"/>
            </a:endParaRPr>
          </a:p>
        </p:txBody>
      </p:sp>
      <p:pic>
        <p:nvPicPr>
          <p:cNvPr id="20482" name="Picture 2" descr="\\李笑影\李笑影\2016\一轮\化学\人教版化学\268.TIF"/>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10878" y="2042723"/>
            <a:ext cx="6723014" cy="4699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8905197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221458249"/>
              </p:ext>
            </p:extLst>
          </p:nvPr>
        </p:nvGraphicFramePr>
        <p:xfrm>
          <a:off x="212228" y="261442"/>
          <a:ext cx="11931650" cy="2514600"/>
        </p:xfrm>
        <a:graphic>
          <a:graphicData uri="http://schemas.openxmlformats.org/presentationml/2006/ole">
            <mc:AlternateContent xmlns:mc="http://schemas.openxmlformats.org/markup-compatibility/2006">
              <mc:Choice xmlns:v="urn:schemas-microsoft-com:vml" Requires="v">
                <p:oleObj spid="_x0000_s21623" name="文档" r:id="rId3" imgW="11932312" imgH="2514510" progId="Word.Document.12">
                  <p:embed/>
                </p:oleObj>
              </mc:Choice>
              <mc:Fallback>
                <p:oleObj name="文档" r:id="rId3" imgW="11932312" imgH="2514510" progId="Word.Document.12">
                  <p:embed/>
                  <p:pic>
                    <p:nvPicPr>
                      <p:cNvPr id="0" name=""/>
                      <p:cNvPicPr/>
                      <p:nvPr/>
                    </p:nvPicPr>
                    <p:blipFill>
                      <a:blip r:embed="rId4"/>
                      <a:stretch>
                        <a:fillRect/>
                      </a:stretch>
                    </p:blipFill>
                    <p:spPr>
                      <a:xfrm>
                        <a:off x="212228" y="261442"/>
                        <a:ext cx="11931650" cy="2514600"/>
                      </a:xfrm>
                      <a:prstGeom prst="rect">
                        <a:avLst/>
                      </a:prstGeom>
                    </p:spPr>
                  </p:pic>
                </p:oleObj>
              </mc:Fallback>
            </mc:AlternateContent>
          </a:graphicData>
        </a:graphic>
      </p:graphicFrame>
      <p:sp>
        <p:nvSpPr>
          <p:cNvPr id="4" name="矩形 3"/>
          <p:cNvSpPr/>
          <p:nvPr/>
        </p:nvSpPr>
        <p:spPr>
          <a:xfrm>
            <a:off x="190550" y="2268141"/>
            <a:ext cx="11755638" cy="3323987"/>
          </a:xfrm>
          <a:prstGeom prst="rect">
            <a:avLst/>
          </a:prstGeom>
        </p:spPr>
        <p:txBody>
          <a:bodyPr>
            <a:spAutoFit/>
          </a:bodyPr>
          <a:lstStyle/>
          <a:p>
            <a:pPr>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步骤</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中生成</a:t>
            </a:r>
            <a:r>
              <a:rPr lang="en-US" altLang="zh-CN" sz="2800" kern="100" dirty="0">
                <a:latin typeface="Times New Roman"/>
                <a:ea typeface="华文细黑"/>
                <a:cs typeface="Courier New"/>
              </a:rPr>
              <a:t>PbCl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的离子方程式</a:t>
            </a:r>
            <a:r>
              <a:rPr lang="zh-CN" altLang="zh-CN" sz="2800" kern="100" dirty="0" smtClean="0">
                <a:latin typeface="Times New Roman"/>
                <a:ea typeface="华文细黑"/>
                <a:cs typeface="Times New Roman"/>
              </a:rPr>
              <a:t>为</a:t>
            </a:r>
            <a:r>
              <a:rPr lang="en-US" altLang="zh-CN" sz="2800" u="sng" kern="100" dirty="0">
                <a:latin typeface="Times New Roman"/>
                <a:ea typeface="华文细黑"/>
                <a:cs typeface="Times New Roman"/>
              </a:rPr>
              <a:t>	</a:t>
            </a:r>
            <a:r>
              <a:rPr lang="en-US" altLang="zh-CN" sz="2800" u="sng" kern="100" dirty="0" smtClean="0">
                <a:latin typeface="Times New Roman"/>
                <a:ea typeface="华文细黑"/>
                <a:cs typeface="Times New Roman"/>
              </a:rPr>
              <a:t>		</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加入盐酸的另一个目的是为了控制</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值在</a:t>
            </a:r>
            <a:r>
              <a:rPr lang="en-US" altLang="zh-CN" sz="2800" kern="100" dirty="0">
                <a:latin typeface="Times New Roman"/>
                <a:ea typeface="华文细黑"/>
                <a:cs typeface="Courier New"/>
              </a:rPr>
              <a:t>0.5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1.0</a:t>
            </a:r>
            <a:r>
              <a:rPr lang="zh-CN" altLang="zh-CN" sz="2800" kern="100" dirty="0">
                <a:latin typeface="Times New Roman"/>
                <a:ea typeface="华文细黑"/>
                <a:cs typeface="Times New Roman"/>
              </a:rPr>
              <a:t>，原因是</a:t>
            </a:r>
            <a:r>
              <a:rPr lang="en-US" altLang="zh-CN" sz="2800" kern="100" dirty="0">
                <a:latin typeface="Times New Roman"/>
                <a:ea typeface="华文细黑"/>
                <a:cs typeface="Courier New"/>
              </a:rPr>
              <a:t>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用化学平衡移动的原理解释步骤</a:t>
            </a:r>
            <a:r>
              <a:rPr lang="en-US" altLang="zh-CN" sz="2800" kern="100" dirty="0">
                <a:latin typeface="宋体"/>
                <a:ea typeface="华文细黑"/>
                <a:cs typeface="Times New Roman"/>
              </a:rPr>
              <a:t>Ⅱ</a:t>
            </a:r>
            <a:r>
              <a:rPr lang="zh-CN" altLang="zh-CN" sz="2800" kern="100" dirty="0">
                <a:latin typeface="Times New Roman"/>
                <a:ea typeface="华文细黑"/>
                <a:cs typeface="Times New Roman"/>
              </a:rPr>
              <a:t>中使用冰水浴的原因</a:t>
            </a:r>
            <a:r>
              <a:rPr lang="en-US" altLang="zh-CN" sz="2800" kern="100" dirty="0" smtClean="0">
                <a:latin typeface="Times New Roman"/>
                <a:ea typeface="华文细黑"/>
                <a:cs typeface="Courier New"/>
              </a:rPr>
              <a:t>_________________________________________________________________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写出</a:t>
            </a:r>
            <a:r>
              <a:rPr lang="en-US" altLang="zh-CN" sz="2800" kern="100" dirty="0">
                <a:solidFill>
                  <a:prstClr val="black"/>
                </a:solidFill>
                <a:latin typeface="Times New Roman"/>
                <a:ea typeface="华文细黑"/>
                <a:cs typeface="Courier New"/>
              </a:rPr>
              <a:t>PbCl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晶体转化为</a:t>
            </a:r>
            <a:r>
              <a:rPr lang="en-US" altLang="zh-CN" sz="2800" kern="100" dirty="0">
                <a:solidFill>
                  <a:prstClr val="black"/>
                </a:solidFill>
                <a:latin typeface="Times New Roman"/>
                <a:ea typeface="华文细黑"/>
                <a:cs typeface="Courier New"/>
              </a:rPr>
              <a:t>PbSO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沉淀的离子</a:t>
            </a:r>
            <a:r>
              <a:rPr lang="zh-CN" altLang="zh-CN" sz="2800" kern="100" dirty="0" smtClean="0">
                <a:solidFill>
                  <a:prstClr val="black"/>
                </a:solidFill>
                <a:latin typeface="Times New Roman"/>
                <a:ea typeface="华文细黑"/>
                <a:cs typeface="Times New Roman"/>
              </a:rPr>
              <a:t>方程式</a:t>
            </a:r>
            <a:r>
              <a:rPr lang="en-US" altLang="zh-CN" sz="2800" kern="100" dirty="0" smtClean="0">
                <a:solidFill>
                  <a:prstClr val="black"/>
                </a:solidFill>
                <a:latin typeface="Times New Roman"/>
                <a:ea typeface="华文细黑"/>
                <a:cs typeface="Courier New"/>
              </a:rPr>
              <a:t>______________________</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Times New Roman"/>
              <a:ea typeface="华文细黑"/>
              <a:cs typeface="Times New Roman"/>
            </a:endParaRPr>
          </a:p>
        </p:txBody>
      </p:sp>
    </p:spTree>
    <p:extLst>
      <p:ext uri="{BB962C8B-B14F-4D97-AF65-F5344CB8AC3E}">
        <p14:creationId xmlns:p14="http://schemas.microsoft.com/office/powerpoint/2010/main" val="7387609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6574" y="324709"/>
            <a:ext cx="11524006" cy="2817053"/>
          </a:xfrm>
          <a:prstGeom prst="rect">
            <a:avLst/>
          </a:prstGeom>
        </p:spPr>
        <p:txBody>
          <a:bodyPr>
            <a:spAutoFit/>
          </a:bodyPr>
          <a:lstStyle/>
          <a:p>
            <a:pPr>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请用离子方程式解释滤液</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加入</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可循环利用的</a:t>
            </a:r>
            <a:r>
              <a:rPr lang="zh-CN" altLang="zh-CN" sz="2800" kern="100" dirty="0" smtClean="0">
                <a:latin typeface="Times New Roman"/>
                <a:ea typeface="华文细黑"/>
                <a:cs typeface="Times New Roman"/>
              </a:rPr>
              <a:t>原因</a:t>
            </a:r>
            <a:r>
              <a:rPr lang="en-US" altLang="zh-CN" sz="2800" kern="100" dirty="0" smtClean="0">
                <a:latin typeface="Times New Roman"/>
                <a:ea typeface="华文细黑"/>
                <a:cs typeface="Courier New"/>
              </a:rPr>
              <a:t>____________</a:t>
            </a:r>
            <a:r>
              <a:rPr lang="zh-CN" altLang="zh-CN" sz="2800" kern="100" dirty="0" smtClean="0">
                <a:latin typeface="Times New Roman"/>
                <a:ea typeface="华文细黑"/>
                <a:cs typeface="Times New Roman"/>
              </a:rPr>
              <a:t>，滤液</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是</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nSpc>
                <a:spcPts val="55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铅蓄电池的电解液是硫酸，充电后两个电极上沉积的</a:t>
            </a:r>
            <a:r>
              <a:rPr lang="en-US" altLang="zh-CN" sz="2800" kern="100" dirty="0">
                <a:latin typeface="Times New Roman"/>
                <a:ea typeface="华文细黑"/>
                <a:cs typeface="Courier New"/>
              </a:rPr>
              <a:t>PbSO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分别</a:t>
            </a:r>
            <a:r>
              <a:rPr lang="zh-CN" altLang="zh-CN" sz="2800" kern="100" dirty="0" smtClean="0">
                <a:latin typeface="Times New Roman"/>
                <a:ea typeface="华文细黑"/>
                <a:cs typeface="Times New Roman"/>
              </a:rPr>
              <a:t>转化</a:t>
            </a:r>
            <a:endParaRPr lang="en-US" altLang="zh-CN" sz="2800" kern="100" dirty="0" smtClean="0">
              <a:latin typeface="Times New Roman"/>
              <a:ea typeface="华文细黑"/>
              <a:cs typeface="Times New Roman"/>
            </a:endParaRPr>
          </a:p>
          <a:p>
            <a:pPr>
              <a:lnSpc>
                <a:spcPts val="5500"/>
              </a:lnSpc>
              <a:spcAft>
                <a:spcPts val="0"/>
              </a:spcAft>
            </a:pPr>
            <a:r>
              <a:rPr lang="zh-CN" altLang="zh-CN" sz="2800" kern="100" dirty="0" smtClean="0">
                <a:latin typeface="Times New Roman"/>
                <a:ea typeface="华文细黑"/>
                <a:cs typeface="Times New Roman"/>
              </a:rPr>
              <a:t>为</a:t>
            </a:r>
            <a:r>
              <a:rPr lang="en-US" altLang="zh-CN" sz="2800" kern="100" dirty="0">
                <a:latin typeface="Times New Roman"/>
                <a:ea typeface="华文细黑"/>
                <a:cs typeface="Courier New"/>
              </a:rPr>
              <a:t>PbO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err="1">
                <a:latin typeface="Times New Roman"/>
                <a:ea typeface="华文细黑"/>
                <a:cs typeface="Courier New"/>
              </a:rPr>
              <a:t>Pb</a:t>
            </a:r>
            <a:r>
              <a:rPr lang="zh-CN" altLang="zh-CN" sz="2800" kern="100" dirty="0">
                <a:latin typeface="Times New Roman"/>
                <a:ea typeface="华文细黑"/>
                <a:cs typeface="Times New Roman"/>
              </a:rPr>
              <a:t>，充电时阴极的电极反应式为</a:t>
            </a:r>
            <a:r>
              <a:rPr lang="en-US" altLang="zh-CN" sz="2800" kern="100" dirty="0" smtClean="0">
                <a:latin typeface="Times New Roman"/>
                <a:ea typeface="华文细黑"/>
                <a:cs typeface="Courier New"/>
              </a:rPr>
              <a:t>_______________________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4" name="矩形 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 name="圆角矩形 4">
            <a:hlinkClick r:id="rId2"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答案</a:t>
            </a:r>
          </a:p>
        </p:txBody>
      </p:sp>
      <p:sp>
        <p:nvSpPr>
          <p:cNvPr id="6" name="圆角矩形 5">
            <a:hlinkClick r:id="rId3" action="ppaction://hlinksldjump"/>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解题指导</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366140067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321745" y="117426"/>
            <a:ext cx="11409907" cy="6555641"/>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宋体"/>
                <a:cs typeface="Times New Roman"/>
              </a:rPr>
              <a:t>解题指导　</a:t>
            </a:r>
            <a:r>
              <a:rPr lang="zh-CN" altLang="zh-CN" sz="2800" kern="100" dirty="0">
                <a:latin typeface="Times New Roman"/>
                <a:ea typeface="华文细黑"/>
                <a:cs typeface="Times New Roman"/>
              </a:rPr>
              <a:t>该题是以考查物质转化关系为目的的化工流程题。解答这类试题关键是能整合题干、流程和问题中的信息，确定每一步的反应物和生成物，最后再依据化学反应原理，逐一解答问题。如该题第</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问：从流程和问题信息可得到步骤</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的物质变化是</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氧化</a:t>
            </a:r>
            <a:r>
              <a:rPr lang="en-US" altLang="zh-CN" sz="2800" kern="100" dirty="0" err="1">
                <a:latin typeface="Times New Roman"/>
                <a:ea typeface="华文细黑"/>
                <a:cs typeface="Courier New"/>
              </a:rPr>
              <a:t>PbS</a:t>
            </a:r>
            <a:r>
              <a:rPr lang="zh-CN" altLang="zh-CN" sz="2800" kern="100" dirty="0">
                <a:latin typeface="Times New Roman"/>
                <a:ea typeface="华文细黑"/>
                <a:cs typeface="Times New Roman"/>
              </a:rPr>
              <a:t>生成单质硫，本身被还原为</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，从而顺利写出该步反应的离子方程式。</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结合已有知识和已知信息</a:t>
            </a:r>
            <a:r>
              <a:rPr lang="en-US" altLang="zh-CN" sz="2800" kern="100" dirty="0">
                <a:latin typeface="Times New Roman"/>
                <a:ea typeface="华文细黑"/>
                <a:cs typeface="Courier New"/>
              </a:rPr>
              <a:t>(</a:t>
            </a:r>
            <a:r>
              <a:rPr lang="en-US" altLang="zh-CN" sz="2800" kern="100" dirty="0">
                <a:latin typeface="宋体"/>
                <a:ea typeface="华文细黑"/>
                <a:cs typeface="Times New Roman"/>
              </a:rPr>
              <a:t>ⅲ</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可知</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易水解，即可从水解平衡移动的角度回答加盐酸的目的。</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第</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问：结合已知</a:t>
            </a:r>
            <a:r>
              <a:rPr lang="en-US" altLang="zh-CN" sz="2800" kern="100" dirty="0">
                <a:latin typeface="Times New Roman"/>
                <a:ea typeface="华文细黑"/>
                <a:cs typeface="Courier New"/>
              </a:rPr>
              <a:t>(</a:t>
            </a:r>
            <a:r>
              <a:rPr lang="en-US" altLang="zh-CN" sz="2800" kern="100" dirty="0">
                <a:latin typeface="宋体"/>
                <a:ea typeface="华文细黑"/>
                <a:cs typeface="Times New Roman"/>
              </a:rPr>
              <a:t>ⅰ</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信息和步骤获得的产品为</a:t>
            </a:r>
            <a:r>
              <a:rPr lang="en-US" altLang="zh-CN" sz="2800" kern="100" dirty="0">
                <a:latin typeface="Times New Roman"/>
                <a:ea typeface="华文细黑"/>
                <a:cs typeface="Courier New"/>
              </a:rPr>
              <a:t>PbCl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晶体，回答冰水浴的目的肯定要从平衡逆向移动的角度突破。第</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问：结合已知</a:t>
            </a:r>
            <a:r>
              <a:rPr lang="en-US" altLang="zh-CN" sz="2800" kern="100" dirty="0">
                <a:latin typeface="Times New Roman"/>
                <a:ea typeface="华文细黑"/>
                <a:cs typeface="Courier New"/>
              </a:rPr>
              <a:t>(</a:t>
            </a:r>
            <a:r>
              <a:rPr lang="en-US" altLang="zh-CN" sz="2800" kern="100" dirty="0">
                <a:latin typeface="宋体"/>
                <a:ea typeface="华文细黑"/>
                <a:cs typeface="Times New Roman"/>
              </a:rPr>
              <a:t>ⅱ</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信息，步骤</a:t>
            </a:r>
            <a:r>
              <a:rPr lang="en-US" altLang="zh-CN" sz="2800" kern="100" dirty="0">
                <a:latin typeface="宋体"/>
                <a:ea typeface="华文细黑"/>
                <a:cs typeface="Times New Roman"/>
              </a:rPr>
              <a:t>Ⅲ</a:t>
            </a:r>
            <a:r>
              <a:rPr lang="zh-CN" altLang="zh-CN" sz="2800" kern="100" dirty="0">
                <a:latin typeface="Times New Roman"/>
                <a:ea typeface="华文细黑"/>
                <a:cs typeface="Times New Roman"/>
              </a:rPr>
              <a:t>是沉淀的转化。</a:t>
            </a:r>
            <a:endParaRPr lang="zh-CN" altLang="zh-CN" sz="2800" kern="100" dirty="0">
              <a:effectLst/>
              <a:latin typeface="宋体"/>
              <a:cs typeface="Courier New"/>
            </a:endParaRPr>
          </a:p>
        </p:txBody>
      </p:sp>
      <p:sp>
        <p:nvSpPr>
          <p:cNvPr id="4" name="矩形 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 name="圆角矩形 4">
            <a:hlinkClick r:id="rId2"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答案</a:t>
            </a:r>
          </a:p>
        </p:txBody>
      </p:sp>
    </p:spTree>
    <p:extLst>
      <p:ext uri="{BB962C8B-B14F-4D97-AF65-F5344CB8AC3E}">
        <p14:creationId xmlns:p14="http://schemas.microsoft.com/office/powerpoint/2010/main" val="6503202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325041" y="261442"/>
            <a:ext cx="11120877" cy="1307346"/>
          </a:xfrm>
          <a:prstGeom prst="rect">
            <a:avLst/>
          </a:prstGeom>
        </p:spPr>
        <p:txBody>
          <a:bodyPr>
            <a:spAutoFit/>
          </a:bodyPr>
          <a:lstStyle/>
          <a:p>
            <a:pPr algn="just">
              <a:lnSpc>
                <a:spcPct val="150000"/>
              </a:lnSpc>
              <a:spcAft>
                <a:spcPts val="0"/>
              </a:spcAft>
            </a:pPr>
            <a:r>
              <a:rPr lang="zh-CN" altLang="zh-CN" sz="2800" kern="100" dirty="0">
                <a:solidFill>
                  <a:srgbClr val="FF0000"/>
                </a:solidFill>
                <a:latin typeface="+mn-ea"/>
                <a:cs typeface="Times New Roman" pitchFamily="18" charset="0"/>
              </a:rPr>
              <a:t>答案　</a:t>
            </a:r>
            <a:r>
              <a:rPr lang="en-US" altLang="zh-CN" sz="2800" kern="100" dirty="0">
                <a:solidFill>
                  <a:srgbClr val="FF0000"/>
                </a:solidFill>
                <a:latin typeface="Times New Roman" pitchFamily="18" charset="0"/>
                <a:ea typeface="Times New Roman" pitchFamily="18" charset="0"/>
                <a:cs typeface="Times New Roman" pitchFamily="18" charset="0"/>
              </a:rPr>
              <a:t>(1)</a:t>
            </a:r>
            <a:r>
              <a:rPr lang="en-US" altLang="zh-CN" sz="2800" kern="100" dirty="0" err="1">
                <a:solidFill>
                  <a:srgbClr val="FF0000"/>
                </a:solidFill>
                <a:latin typeface="Times New Roman" pitchFamily="18" charset="0"/>
                <a:ea typeface="Times New Roman" pitchFamily="18" charset="0"/>
                <a:cs typeface="Times New Roman" pitchFamily="18" charset="0"/>
              </a:rPr>
              <a:t>PbS</a:t>
            </a:r>
            <a:r>
              <a:rPr lang="zh-CN" altLang="zh-CN" sz="2800" kern="100" dirty="0">
                <a:solidFill>
                  <a:srgbClr val="FF0000"/>
                </a:solidFill>
                <a:latin typeface="Times New Roman" pitchFamily="18" charset="0"/>
                <a:ea typeface="华文细黑" pitchFamily="2" charset="-122"/>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2Fe</a:t>
            </a:r>
            <a:r>
              <a:rPr lang="en-US" altLang="zh-CN" sz="2800" kern="100" baseline="30000" dirty="0">
                <a:solidFill>
                  <a:srgbClr val="FF0000"/>
                </a:solidFill>
                <a:latin typeface="Times New Roman" pitchFamily="18" charset="0"/>
                <a:ea typeface="Times New Roman" pitchFamily="18" charset="0"/>
                <a:cs typeface="Times New Roman" pitchFamily="18" charset="0"/>
              </a:rPr>
              <a:t>3</a:t>
            </a:r>
            <a:r>
              <a:rPr lang="zh-CN" altLang="zh-CN" sz="2800" kern="100" baseline="30000" dirty="0">
                <a:solidFill>
                  <a:srgbClr val="FF0000"/>
                </a:solidFill>
                <a:latin typeface="Times New Roman" pitchFamily="18" charset="0"/>
                <a:ea typeface="华文细黑" pitchFamily="2" charset="-122"/>
                <a:cs typeface="Times New Roman" pitchFamily="18" charset="0"/>
              </a:rPr>
              <a:t>＋</a:t>
            </a:r>
            <a:r>
              <a:rPr lang="zh-CN" altLang="zh-CN" sz="2800" kern="100" dirty="0">
                <a:solidFill>
                  <a:srgbClr val="FF0000"/>
                </a:solidFill>
                <a:latin typeface="Times New Roman" pitchFamily="18" charset="0"/>
                <a:ea typeface="华文细黑" pitchFamily="2" charset="-122"/>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2Cl</a:t>
            </a:r>
            <a:r>
              <a:rPr lang="zh-CN" altLang="zh-CN" sz="2800" kern="100" baseline="30000" dirty="0">
                <a:solidFill>
                  <a:srgbClr val="FF0000"/>
                </a:solidFill>
                <a:latin typeface="Times New Roman" pitchFamily="18" charset="0"/>
                <a:ea typeface="华文细黑" pitchFamily="2" charset="-122"/>
                <a:cs typeface="Times New Roman" pitchFamily="18" charset="0"/>
              </a:rPr>
              <a:t>－</a:t>
            </a:r>
            <a:r>
              <a:rPr lang="en-US" altLang="zh-CN" sz="2800" kern="100" spc="-80" dirty="0">
                <a:solidFill>
                  <a:srgbClr val="FF0000"/>
                </a:solidFill>
                <a:latin typeface="Times New Roman" pitchFamily="18" charset="0"/>
                <a:ea typeface="Times New Roman" pitchFamily="18" charset="0"/>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=PbCl</a:t>
            </a:r>
            <a:r>
              <a:rPr lang="en-US" altLang="zh-CN" sz="2800" kern="100" baseline="-25000" dirty="0">
                <a:solidFill>
                  <a:srgbClr val="FF0000"/>
                </a:solidFill>
                <a:latin typeface="Times New Roman" pitchFamily="18" charset="0"/>
                <a:ea typeface="Times New Roman" pitchFamily="18" charset="0"/>
                <a:cs typeface="Times New Roman" pitchFamily="18" charset="0"/>
              </a:rPr>
              <a:t>2</a:t>
            </a:r>
            <a:r>
              <a:rPr lang="zh-CN" altLang="zh-CN" sz="2800" kern="100" dirty="0">
                <a:solidFill>
                  <a:srgbClr val="FF0000"/>
                </a:solidFill>
                <a:latin typeface="Times New Roman" pitchFamily="18" charset="0"/>
                <a:ea typeface="华文细黑" pitchFamily="2" charset="-122"/>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2Fe</a:t>
            </a:r>
            <a:r>
              <a:rPr lang="en-US" altLang="zh-CN" sz="2800" kern="100" baseline="30000" dirty="0">
                <a:solidFill>
                  <a:srgbClr val="FF0000"/>
                </a:solidFill>
                <a:latin typeface="Times New Roman" pitchFamily="18" charset="0"/>
                <a:ea typeface="Times New Roman" pitchFamily="18" charset="0"/>
                <a:cs typeface="Times New Roman" pitchFamily="18" charset="0"/>
              </a:rPr>
              <a:t>2</a:t>
            </a:r>
            <a:r>
              <a:rPr lang="zh-CN" altLang="zh-CN" sz="2800" kern="100" baseline="30000" dirty="0">
                <a:solidFill>
                  <a:srgbClr val="FF0000"/>
                </a:solidFill>
                <a:latin typeface="Times New Roman" pitchFamily="18" charset="0"/>
                <a:ea typeface="华文细黑" pitchFamily="2" charset="-122"/>
                <a:cs typeface="Times New Roman" pitchFamily="18" charset="0"/>
              </a:rPr>
              <a:t>＋</a:t>
            </a:r>
            <a:r>
              <a:rPr lang="zh-CN" altLang="zh-CN" sz="2800" kern="100" dirty="0">
                <a:solidFill>
                  <a:srgbClr val="FF0000"/>
                </a:solidFill>
                <a:latin typeface="Times New Roman" pitchFamily="18" charset="0"/>
                <a:ea typeface="华文细黑" pitchFamily="2" charset="-122"/>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S</a:t>
            </a:r>
            <a:r>
              <a:rPr lang="zh-CN" altLang="zh-CN" sz="2800" kern="100" dirty="0">
                <a:solidFill>
                  <a:srgbClr val="FF0000"/>
                </a:solidFill>
                <a:latin typeface="Times New Roman" pitchFamily="18" charset="0"/>
                <a:ea typeface="华文细黑" pitchFamily="2" charset="-122"/>
                <a:cs typeface="Times New Roman" pitchFamily="18" charset="0"/>
              </a:rPr>
              <a:t>　抑制</a:t>
            </a:r>
            <a:r>
              <a:rPr lang="en-US" altLang="zh-CN" sz="2800" kern="100" dirty="0">
                <a:solidFill>
                  <a:srgbClr val="FF0000"/>
                </a:solidFill>
                <a:latin typeface="Times New Roman" pitchFamily="18" charset="0"/>
                <a:ea typeface="Times New Roman" pitchFamily="18" charset="0"/>
                <a:cs typeface="Times New Roman" pitchFamily="18" charset="0"/>
              </a:rPr>
              <a:t>Fe</a:t>
            </a:r>
            <a:r>
              <a:rPr lang="en-US" altLang="zh-CN" sz="2800" kern="100" baseline="30000" dirty="0">
                <a:solidFill>
                  <a:srgbClr val="FF0000"/>
                </a:solidFill>
                <a:latin typeface="Times New Roman" pitchFamily="18" charset="0"/>
                <a:ea typeface="Times New Roman" pitchFamily="18" charset="0"/>
                <a:cs typeface="Times New Roman" pitchFamily="18" charset="0"/>
              </a:rPr>
              <a:t>3</a:t>
            </a:r>
            <a:r>
              <a:rPr lang="zh-CN" altLang="zh-CN" sz="2800" kern="100" baseline="30000" dirty="0">
                <a:solidFill>
                  <a:srgbClr val="FF0000"/>
                </a:solidFill>
                <a:latin typeface="Times New Roman" pitchFamily="18" charset="0"/>
                <a:ea typeface="华文细黑" pitchFamily="2" charset="-122"/>
                <a:cs typeface="Times New Roman" pitchFamily="18" charset="0"/>
              </a:rPr>
              <a:t>＋</a:t>
            </a:r>
            <a:r>
              <a:rPr lang="zh-CN" altLang="zh-CN" sz="2800" kern="100" dirty="0">
                <a:solidFill>
                  <a:srgbClr val="FF0000"/>
                </a:solidFill>
                <a:latin typeface="Times New Roman" pitchFamily="18" charset="0"/>
                <a:ea typeface="华文细黑" pitchFamily="2" charset="-122"/>
                <a:cs typeface="Times New Roman" pitchFamily="18" charset="0"/>
              </a:rPr>
              <a:t>、</a:t>
            </a:r>
            <a:r>
              <a:rPr lang="en-US" altLang="zh-CN" sz="2800" kern="100" dirty="0">
                <a:solidFill>
                  <a:srgbClr val="FF0000"/>
                </a:solidFill>
                <a:latin typeface="Times New Roman" pitchFamily="18" charset="0"/>
                <a:ea typeface="Times New Roman" pitchFamily="18" charset="0"/>
                <a:cs typeface="Times New Roman" pitchFamily="18" charset="0"/>
              </a:rPr>
              <a:t>Pb</a:t>
            </a:r>
            <a:r>
              <a:rPr lang="en-US" altLang="zh-CN" sz="2800" kern="100" baseline="30000" dirty="0">
                <a:solidFill>
                  <a:srgbClr val="FF0000"/>
                </a:solidFill>
                <a:latin typeface="Times New Roman" pitchFamily="18" charset="0"/>
                <a:ea typeface="Times New Roman" pitchFamily="18" charset="0"/>
                <a:cs typeface="Times New Roman" pitchFamily="18" charset="0"/>
              </a:rPr>
              <a:t>2</a:t>
            </a:r>
            <a:r>
              <a:rPr lang="zh-CN" altLang="zh-CN" sz="2800" kern="100" baseline="30000" dirty="0">
                <a:solidFill>
                  <a:srgbClr val="FF0000"/>
                </a:solidFill>
                <a:latin typeface="Times New Roman" pitchFamily="18" charset="0"/>
                <a:ea typeface="华文细黑" pitchFamily="2" charset="-122"/>
                <a:cs typeface="Times New Roman" pitchFamily="18" charset="0"/>
              </a:rPr>
              <a:t>＋</a:t>
            </a:r>
            <a:r>
              <a:rPr lang="zh-CN" altLang="zh-CN" sz="2800" kern="100" dirty="0">
                <a:solidFill>
                  <a:srgbClr val="FF0000"/>
                </a:solidFill>
                <a:latin typeface="Times New Roman" pitchFamily="18" charset="0"/>
                <a:ea typeface="华文细黑" pitchFamily="2" charset="-122"/>
                <a:cs typeface="Times New Roman" pitchFamily="18" charset="0"/>
              </a:rPr>
              <a:t>的水解</a:t>
            </a:r>
            <a:endParaRPr lang="zh-CN" altLang="zh-CN" sz="2800" kern="100" dirty="0">
              <a:solidFill>
                <a:srgbClr val="FF0000"/>
              </a:solidFill>
              <a:effectLst/>
              <a:latin typeface="Times New Roman" pitchFamily="18" charset="0"/>
              <a:ea typeface="华文细黑" pitchFamily="2" charset="-122"/>
              <a:cs typeface="Times New Roman" pitchFamily="18" charset="0"/>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3722162527"/>
              </p:ext>
            </p:extLst>
          </p:nvPr>
        </p:nvGraphicFramePr>
        <p:xfrm>
          <a:off x="367435" y="1754560"/>
          <a:ext cx="11172825" cy="1847850"/>
        </p:xfrm>
        <a:graphic>
          <a:graphicData uri="http://schemas.openxmlformats.org/presentationml/2006/ole">
            <mc:AlternateContent xmlns:mc="http://schemas.openxmlformats.org/markup-compatibility/2006">
              <mc:Choice xmlns:v="urn:schemas-microsoft-com:vml" Requires="v">
                <p:oleObj spid="_x0000_s24778" name="文档" r:id="rId3" imgW="11174624" imgH="1851971" progId="Word.Document.12">
                  <p:embed/>
                </p:oleObj>
              </mc:Choice>
              <mc:Fallback>
                <p:oleObj name="文档" r:id="rId3" imgW="11174624" imgH="1851971" progId="Word.Document.12">
                  <p:embed/>
                  <p:pic>
                    <p:nvPicPr>
                      <p:cNvPr id="0" name=""/>
                      <p:cNvPicPr/>
                      <p:nvPr/>
                    </p:nvPicPr>
                    <p:blipFill>
                      <a:blip r:embed="rId4"/>
                      <a:stretch>
                        <a:fillRect/>
                      </a:stretch>
                    </p:blipFill>
                    <p:spPr>
                      <a:xfrm>
                        <a:off x="367435" y="1754560"/>
                        <a:ext cx="11172825" cy="184785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79997498"/>
              </p:ext>
            </p:extLst>
          </p:nvPr>
        </p:nvGraphicFramePr>
        <p:xfrm>
          <a:off x="3762375" y="1716832"/>
          <a:ext cx="760413" cy="695325"/>
        </p:xfrm>
        <a:graphic>
          <a:graphicData uri="http://schemas.openxmlformats.org/presentationml/2006/ole">
            <mc:AlternateContent xmlns:mc="http://schemas.openxmlformats.org/markup-compatibility/2006">
              <mc:Choice xmlns:v="urn:schemas-microsoft-com:vml" Requires="v">
                <p:oleObj spid="_x0000_s24779" name="文档" r:id="rId5" imgW="759657" imgH="695185" progId="Word.Document.12">
                  <p:embed/>
                </p:oleObj>
              </mc:Choice>
              <mc:Fallback>
                <p:oleObj name="文档" r:id="rId5" imgW="759657" imgH="695185" progId="Word.Document.12">
                  <p:embed/>
                  <p:pic>
                    <p:nvPicPr>
                      <p:cNvPr id="0" name=""/>
                      <p:cNvPicPr/>
                      <p:nvPr/>
                    </p:nvPicPr>
                    <p:blipFill>
                      <a:blip r:embed="rId6"/>
                      <a:stretch>
                        <a:fillRect/>
                      </a:stretch>
                    </p:blipFill>
                    <p:spPr>
                      <a:xfrm>
                        <a:off x="3762375" y="1716832"/>
                        <a:ext cx="760413" cy="69532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14827937"/>
              </p:ext>
            </p:extLst>
          </p:nvPr>
        </p:nvGraphicFramePr>
        <p:xfrm>
          <a:off x="367435" y="3380631"/>
          <a:ext cx="7620000" cy="1028700"/>
        </p:xfrm>
        <a:graphic>
          <a:graphicData uri="http://schemas.openxmlformats.org/presentationml/2006/ole">
            <mc:AlternateContent xmlns:mc="http://schemas.openxmlformats.org/markup-compatibility/2006">
              <mc:Choice xmlns:v="urn:schemas-microsoft-com:vml" Requires="v">
                <p:oleObj spid="_x0000_s24780" name="文档" r:id="rId7" imgW="7627234" imgH="1028493" progId="Word.Document.12">
                  <p:embed/>
                </p:oleObj>
              </mc:Choice>
              <mc:Fallback>
                <p:oleObj name="文档" r:id="rId7" imgW="7627234" imgH="1028493" progId="Word.Document.12">
                  <p:embed/>
                  <p:pic>
                    <p:nvPicPr>
                      <p:cNvPr id="0" name=""/>
                      <p:cNvPicPr/>
                      <p:nvPr/>
                    </p:nvPicPr>
                    <p:blipFill>
                      <a:blip r:embed="rId8"/>
                      <a:stretch>
                        <a:fillRect/>
                      </a:stretch>
                    </p:blipFill>
                    <p:spPr>
                      <a:xfrm>
                        <a:off x="367435" y="3380631"/>
                        <a:ext cx="7620000" cy="10287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1195595643"/>
              </p:ext>
            </p:extLst>
          </p:nvPr>
        </p:nvGraphicFramePr>
        <p:xfrm>
          <a:off x="3786758" y="3329211"/>
          <a:ext cx="760413" cy="695325"/>
        </p:xfrm>
        <a:graphic>
          <a:graphicData uri="http://schemas.openxmlformats.org/presentationml/2006/ole">
            <mc:AlternateContent xmlns:mc="http://schemas.openxmlformats.org/markup-compatibility/2006">
              <mc:Choice xmlns:v="urn:schemas-microsoft-com:vml" Requires="v">
                <p:oleObj spid="_x0000_s24781" name="文档" r:id="rId9" imgW="759657" imgH="695185" progId="Word.Document.12">
                  <p:embed/>
                </p:oleObj>
              </mc:Choice>
              <mc:Fallback>
                <p:oleObj name="文档" r:id="rId9" imgW="759657" imgH="695185" progId="Word.Document.12">
                  <p:embed/>
                  <p:pic>
                    <p:nvPicPr>
                      <p:cNvPr id="0" name=""/>
                      <p:cNvPicPr/>
                      <p:nvPr/>
                    </p:nvPicPr>
                    <p:blipFill>
                      <a:blip r:embed="rId10"/>
                      <a:stretch>
                        <a:fillRect/>
                      </a:stretch>
                    </p:blipFill>
                    <p:spPr>
                      <a:xfrm>
                        <a:off x="3786758" y="3329211"/>
                        <a:ext cx="760413" cy="695325"/>
                      </a:xfrm>
                      <a:prstGeom prst="rect">
                        <a:avLst/>
                      </a:prstGeom>
                    </p:spPr>
                  </p:pic>
                </p:oleObj>
              </mc:Fallback>
            </mc:AlternateContent>
          </a:graphicData>
        </a:graphic>
      </p:graphicFrame>
      <p:sp>
        <p:nvSpPr>
          <p:cNvPr id="9" name="矩形 8"/>
          <p:cNvSpPr/>
          <p:nvPr/>
        </p:nvSpPr>
        <p:spPr>
          <a:xfrm>
            <a:off x="329335" y="4093475"/>
            <a:ext cx="8920506" cy="656846"/>
          </a:xfrm>
          <a:prstGeom prst="rect">
            <a:avLst/>
          </a:prstGeom>
        </p:spPr>
        <p:txBody>
          <a:bodyPr>
            <a:spAutoFit/>
          </a:bodyPr>
          <a:lstStyle/>
          <a:p>
            <a:pPr algn="just">
              <a:lnSpc>
                <a:spcPct val="150000"/>
              </a:lnSpc>
              <a:spcAft>
                <a:spcPts val="0"/>
              </a:spcAft>
            </a:pPr>
            <a:r>
              <a:rPr lang="en-US" altLang="zh-CN" sz="2800" kern="100" dirty="0">
                <a:solidFill>
                  <a:schemeClr val="accent6">
                    <a:lumMod val="75000"/>
                  </a:schemeClr>
                </a:solidFill>
                <a:latin typeface="Times New Roman"/>
                <a:ea typeface="华文细黑" pitchFamily="2" charset="-122"/>
                <a:cs typeface="Courier New"/>
              </a:rPr>
              <a:t>(4)2Fe</a:t>
            </a:r>
            <a:r>
              <a:rPr lang="en-US" altLang="zh-CN" sz="2800" kern="100" baseline="30000" dirty="0">
                <a:solidFill>
                  <a:schemeClr val="accent6">
                    <a:lumMod val="75000"/>
                  </a:schemeClr>
                </a:solidFill>
                <a:latin typeface="Times New Roman"/>
                <a:ea typeface="华文细黑" pitchFamily="2" charset="-122"/>
                <a:cs typeface="Courier New"/>
              </a:rPr>
              <a:t>2</a:t>
            </a:r>
            <a:r>
              <a:rPr lang="zh-CN" altLang="zh-CN" sz="2800" kern="100" baseline="30000" dirty="0">
                <a:solidFill>
                  <a:schemeClr val="accent6">
                    <a:lumMod val="75000"/>
                  </a:schemeClr>
                </a:solidFill>
                <a:latin typeface="Times New Roman"/>
                <a:ea typeface="华文细黑" pitchFamily="2" charset="-122"/>
                <a:cs typeface="Times New Roman"/>
              </a:rPr>
              <a:t>＋</a:t>
            </a:r>
            <a:r>
              <a:rPr lang="zh-CN" altLang="zh-CN" sz="2800" kern="100" dirty="0">
                <a:solidFill>
                  <a:schemeClr val="accent6">
                    <a:lumMod val="75000"/>
                  </a:schemeClr>
                </a:solidFill>
                <a:latin typeface="Times New Roman"/>
                <a:ea typeface="华文细黑" pitchFamily="2" charset="-122"/>
                <a:cs typeface="Times New Roman"/>
              </a:rPr>
              <a:t>＋</a:t>
            </a:r>
            <a:r>
              <a:rPr lang="en-US" altLang="zh-CN" sz="2800" kern="100" dirty="0">
                <a:solidFill>
                  <a:schemeClr val="accent6">
                    <a:lumMod val="75000"/>
                  </a:schemeClr>
                </a:solidFill>
                <a:latin typeface="Times New Roman"/>
                <a:ea typeface="华文细黑" pitchFamily="2" charset="-122"/>
                <a:cs typeface="Courier New"/>
              </a:rPr>
              <a:t>H</a:t>
            </a:r>
            <a:r>
              <a:rPr lang="en-US" altLang="zh-CN" sz="2800" kern="100" baseline="-25000" dirty="0">
                <a:solidFill>
                  <a:schemeClr val="accent6">
                    <a:lumMod val="75000"/>
                  </a:schemeClr>
                </a:solidFill>
                <a:latin typeface="Times New Roman"/>
                <a:ea typeface="华文细黑" pitchFamily="2" charset="-122"/>
                <a:cs typeface="Courier New"/>
              </a:rPr>
              <a:t>2</a:t>
            </a:r>
            <a:r>
              <a:rPr lang="en-US" altLang="zh-CN" sz="2800" kern="100" dirty="0">
                <a:solidFill>
                  <a:schemeClr val="accent6">
                    <a:lumMod val="75000"/>
                  </a:schemeClr>
                </a:solidFill>
                <a:latin typeface="Times New Roman"/>
                <a:ea typeface="华文细黑" pitchFamily="2" charset="-122"/>
                <a:cs typeface="Courier New"/>
              </a:rPr>
              <a:t>O</a:t>
            </a:r>
            <a:r>
              <a:rPr lang="en-US" altLang="zh-CN" sz="2800" kern="100" baseline="-25000" dirty="0">
                <a:solidFill>
                  <a:schemeClr val="accent6">
                    <a:lumMod val="75000"/>
                  </a:schemeClr>
                </a:solidFill>
                <a:latin typeface="Times New Roman"/>
                <a:ea typeface="华文细黑" pitchFamily="2" charset="-122"/>
                <a:cs typeface="Courier New"/>
              </a:rPr>
              <a:t>2</a:t>
            </a:r>
            <a:r>
              <a:rPr lang="zh-CN" altLang="zh-CN" sz="2800" kern="100" dirty="0">
                <a:solidFill>
                  <a:schemeClr val="accent6">
                    <a:lumMod val="75000"/>
                  </a:schemeClr>
                </a:solidFill>
                <a:latin typeface="Times New Roman"/>
                <a:ea typeface="华文细黑" pitchFamily="2" charset="-122"/>
                <a:cs typeface="Times New Roman"/>
              </a:rPr>
              <a:t>＋</a:t>
            </a:r>
            <a:r>
              <a:rPr lang="en-US" altLang="zh-CN" sz="2800" kern="100" dirty="0">
                <a:solidFill>
                  <a:schemeClr val="accent6">
                    <a:lumMod val="75000"/>
                  </a:schemeClr>
                </a:solidFill>
                <a:latin typeface="Times New Roman"/>
                <a:ea typeface="华文细黑" pitchFamily="2" charset="-122"/>
                <a:cs typeface="Courier New"/>
              </a:rPr>
              <a:t>2H</a:t>
            </a:r>
            <a:r>
              <a:rPr lang="zh-CN" altLang="zh-CN" sz="2800" kern="100" baseline="30000" dirty="0">
                <a:solidFill>
                  <a:schemeClr val="accent6">
                    <a:lumMod val="75000"/>
                  </a:schemeClr>
                </a:solidFill>
                <a:latin typeface="Times New Roman"/>
                <a:ea typeface="华文细黑" pitchFamily="2" charset="-122"/>
                <a:cs typeface="Times New Roman"/>
              </a:rPr>
              <a:t>＋</a:t>
            </a:r>
            <a:r>
              <a:rPr lang="en-US" altLang="zh-CN" sz="2800" kern="100" spc="-80" dirty="0">
                <a:solidFill>
                  <a:schemeClr val="accent6">
                    <a:lumMod val="75000"/>
                  </a:schemeClr>
                </a:solidFill>
                <a:latin typeface="Times New Roman"/>
                <a:ea typeface="华文细黑" pitchFamily="2" charset="-122"/>
                <a:cs typeface="Courier New"/>
              </a:rPr>
              <a:t>==</a:t>
            </a:r>
            <a:r>
              <a:rPr lang="en-US" altLang="zh-CN" sz="2800" kern="100" dirty="0">
                <a:solidFill>
                  <a:schemeClr val="accent6">
                    <a:lumMod val="75000"/>
                  </a:schemeClr>
                </a:solidFill>
                <a:latin typeface="Times New Roman"/>
                <a:ea typeface="华文细黑" pitchFamily="2" charset="-122"/>
                <a:cs typeface="Courier New"/>
              </a:rPr>
              <a:t>=2Fe</a:t>
            </a:r>
            <a:r>
              <a:rPr lang="en-US" altLang="zh-CN" sz="2800" kern="100" baseline="30000" dirty="0">
                <a:solidFill>
                  <a:schemeClr val="accent6">
                    <a:lumMod val="75000"/>
                  </a:schemeClr>
                </a:solidFill>
                <a:latin typeface="Times New Roman"/>
                <a:ea typeface="华文细黑" pitchFamily="2" charset="-122"/>
                <a:cs typeface="Courier New"/>
              </a:rPr>
              <a:t>3</a:t>
            </a:r>
            <a:r>
              <a:rPr lang="zh-CN" altLang="zh-CN" sz="2800" kern="100" baseline="30000" dirty="0">
                <a:solidFill>
                  <a:schemeClr val="accent6">
                    <a:lumMod val="75000"/>
                  </a:schemeClr>
                </a:solidFill>
                <a:latin typeface="Times New Roman"/>
                <a:ea typeface="华文细黑" pitchFamily="2" charset="-122"/>
                <a:cs typeface="Times New Roman"/>
              </a:rPr>
              <a:t>＋</a:t>
            </a:r>
            <a:r>
              <a:rPr lang="zh-CN" altLang="zh-CN" sz="2800" kern="100" dirty="0">
                <a:solidFill>
                  <a:schemeClr val="accent6">
                    <a:lumMod val="75000"/>
                  </a:schemeClr>
                </a:solidFill>
                <a:latin typeface="Times New Roman"/>
                <a:ea typeface="华文细黑" pitchFamily="2" charset="-122"/>
                <a:cs typeface="Times New Roman"/>
              </a:rPr>
              <a:t>＋</a:t>
            </a:r>
            <a:r>
              <a:rPr lang="en-US" altLang="zh-CN" sz="2800" kern="100" dirty="0">
                <a:solidFill>
                  <a:schemeClr val="accent6">
                    <a:lumMod val="75000"/>
                  </a:schemeClr>
                </a:solidFill>
                <a:latin typeface="Times New Roman"/>
                <a:ea typeface="华文细黑" pitchFamily="2" charset="-122"/>
                <a:cs typeface="Courier New"/>
              </a:rPr>
              <a:t>2H</a:t>
            </a:r>
            <a:r>
              <a:rPr lang="en-US" altLang="zh-CN" sz="2800" kern="100" baseline="-25000" dirty="0">
                <a:solidFill>
                  <a:schemeClr val="accent6">
                    <a:lumMod val="75000"/>
                  </a:schemeClr>
                </a:solidFill>
                <a:latin typeface="Times New Roman"/>
                <a:ea typeface="华文细黑" pitchFamily="2" charset="-122"/>
                <a:cs typeface="Courier New"/>
              </a:rPr>
              <a:t>2</a:t>
            </a:r>
            <a:r>
              <a:rPr lang="en-US" altLang="zh-CN" sz="2800" kern="100" dirty="0">
                <a:solidFill>
                  <a:schemeClr val="accent6">
                    <a:lumMod val="75000"/>
                  </a:schemeClr>
                </a:solidFill>
                <a:latin typeface="Times New Roman"/>
                <a:ea typeface="华文细黑" pitchFamily="2" charset="-122"/>
                <a:cs typeface="Courier New"/>
              </a:rPr>
              <a:t>O</a:t>
            </a:r>
            <a:r>
              <a:rPr lang="zh-CN" altLang="zh-CN" sz="2800" kern="100" dirty="0">
                <a:solidFill>
                  <a:schemeClr val="accent6">
                    <a:lumMod val="75000"/>
                  </a:schemeClr>
                </a:solidFill>
                <a:latin typeface="Times New Roman"/>
                <a:ea typeface="华文细黑" pitchFamily="2" charset="-122"/>
                <a:cs typeface="Times New Roman"/>
              </a:rPr>
              <a:t>　盐酸</a:t>
            </a:r>
            <a:endParaRPr lang="zh-CN" altLang="zh-CN" sz="2800" kern="100" dirty="0">
              <a:solidFill>
                <a:schemeClr val="accent6">
                  <a:lumMod val="75000"/>
                </a:schemeClr>
              </a:solidFill>
              <a:effectLst/>
              <a:latin typeface="宋体"/>
              <a:ea typeface="华文细黑" pitchFamily="2" charset="-122"/>
              <a:cs typeface="Courier New"/>
            </a:endParaRPr>
          </a:p>
        </p:txBody>
      </p:sp>
      <p:graphicFrame>
        <p:nvGraphicFramePr>
          <p:cNvPr id="10" name="对象 9"/>
          <p:cNvGraphicFramePr>
            <a:graphicFrameLocks noChangeAspect="1"/>
          </p:cNvGraphicFramePr>
          <p:nvPr>
            <p:extLst>
              <p:ext uri="{D42A27DB-BD31-4B8C-83A1-F6EECF244321}">
                <p14:modId xmlns:p14="http://schemas.microsoft.com/office/powerpoint/2010/main" val="275837836"/>
              </p:ext>
            </p:extLst>
          </p:nvPr>
        </p:nvGraphicFramePr>
        <p:xfrm>
          <a:off x="434280" y="5108823"/>
          <a:ext cx="7620000" cy="1028700"/>
        </p:xfrm>
        <a:graphic>
          <a:graphicData uri="http://schemas.openxmlformats.org/presentationml/2006/ole">
            <mc:AlternateContent xmlns:mc="http://schemas.openxmlformats.org/markup-compatibility/2006">
              <mc:Choice xmlns:v="urn:schemas-microsoft-com:vml" Requires="v">
                <p:oleObj spid="_x0000_s24782" name="文档" r:id="rId11" imgW="7627234" imgH="1028853" progId="Word.Document.12">
                  <p:embed/>
                </p:oleObj>
              </mc:Choice>
              <mc:Fallback>
                <p:oleObj name="文档" r:id="rId11" imgW="7627234" imgH="1028853" progId="Word.Document.12">
                  <p:embed/>
                  <p:pic>
                    <p:nvPicPr>
                      <p:cNvPr id="0" name=""/>
                      <p:cNvPicPr/>
                      <p:nvPr/>
                    </p:nvPicPr>
                    <p:blipFill>
                      <a:blip r:embed="rId12"/>
                      <a:stretch>
                        <a:fillRect/>
                      </a:stretch>
                    </p:blipFill>
                    <p:spPr>
                      <a:xfrm>
                        <a:off x="434280" y="5108823"/>
                        <a:ext cx="7620000" cy="1028700"/>
                      </a:xfrm>
                      <a:prstGeom prst="rect">
                        <a:avLst/>
                      </a:prstGeom>
                    </p:spPr>
                  </p:pic>
                </p:oleObj>
              </mc:Fallback>
            </mc:AlternateContent>
          </a:graphicData>
        </a:graphic>
      </p:graphicFrame>
    </p:spTree>
    <p:extLst>
      <p:ext uri="{BB962C8B-B14F-4D97-AF65-F5344CB8AC3E}">
        <p14:creationId xmlns:p14="http://schemas.microsoft.com/office/powerpoint/2010/main" val="10345697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750"/>
                                        <p:tgtEl>
                                          <p:spTgt spid="3"/>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linds(horizontal)">
                                      <p:cBhvr>
                                        <p:cTn id="11" dur="750"/>
                                        <p:tgtEl>
                                          <p:spTgt spid="4"/>
                                        </p:tgtEl>
                                      </p:cBhvr>
                                    </p:animEffect>
                                  </p:childTnLst>
                                </p:cTn>
                              </p:par>
                              <p:par>
                                <p:cTn id="12" presetID="3" presetClass="entr" presetSubtype="1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750"/>
                                        <p:tgtEl>
                                          <p:spTgt spid="5"/>
                                        </p:tgtEl>
                                      </p:cBhvr>
                                    </p:animEffect>
                                  </p:childTnLst>
                                </p:cTn>
                              </p:par>
                            </p:childTnLst>
                          </p:cTn>
                        </p:par>
                        <p:par>
                          <p:cTn id="15" fill="hold">
                            <p:stCondLst>
                              <p:cond delay="1500"/>
                            </p:stCondLst>
                            <p:childTnLst>
                              <p:par>
                                <p:cTn id="16" presetID="3" presetClass="entr" presetSubtype="10"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linds(horizontal)">
                                      <p:cBhvr>
                                        <p:cTn id="18" dur="750"/>
                                        <p:tgtEl>
                                          <p:spTgt spid="7"/>
                                        </p:tgtEl>
                                      </p:cBhvr>
                                    </p:animEffect>
                                  </p:childTnLst>
                                </p:cTn>
                              </p:par>
                              <p:par>
                                <p:cTn id="19" presetID="3" presetClass="entr" presetSubtype="1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blinds(horizontal)">
                                      <p:cBhvr>
                                        <p:cTn id="21" dur="750"/>
                                        <p:tgtEl>
                                          <p:spTgt spid="6"/>
                                        </p:tgtEl>
                                      </p:cBhvr>
                                    </p:animEffect>
                                  </p:childTnLst>
                                </p:cTn>
                              </p:par>
                            </p:childTnLst>
                          </p:cTn>
                        </p:par>
                        <p:par>
                          <p:cTn id="22" fill="hold">
                            <p:stCondLst>
                              <p:cond delay="2250"/>
                            </p:stCondLst>
                            <p:childTnLst>
                              <p:par>
                                <p:cTn id="23" presetID="3" presetClass="entr" presetSubtype="10"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blinds(horizontal)">
                                      <p:cBhvr>
                                        <p:cTn id="25" dur="750"/>
                                        <p:tgtEl>
                                          <p:spTgt spid="9"/>
                                        </p:tgtEl>
                                      </p:cBhvr>
                                    </p:animEffect>
                                  </p:childTnLst>
                                </p:cTn>
                              </p:par>
                            </p:childTnLst>
                          </p:cTn>
                        </p:par>
                        <p:par>
                          <p:cTn id="26" fill="hold">
                            <p:stCondLst>
                              <p:cond delay="3000"/>
                            </p:stCondLst>
                            <p:childTnLst>
                              <p:par>
                                <p:cTn id="27" presetID="3" presetClass="entr" presetSubtype="10"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blinds(horizontal)">
                                      <p:cBhvr>
                                        <p:cTn id="29"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2691" y="-26590"/>
            <a:ext cx="11755638" cy="2031325"/>
          </a:xfrm>
          <a:prstGeom prst="rect">
            <a:avLst/>
          </a:prstGeom>
        </p:spPr>
        <p:txBody>
          <a:bodyPr>
            <a:spAutoFit/>
          </a:bodyPr>
          <a:lstStyle/>
          <a:p>
            <a:pPr algn="just">
              <a:lnSpc>
                <a:spcPct val="150000"/>
              </a:lnSpc>
              <a:spcAft>
                <a:spcPts val="0"/>
              </a:spcAft>
            </a:pPr>
            <a:r>
              <a:rPr lang="zh-CN" altLang="zh-CN" sz="2800" b="1" kern="100" dirty="0">
                <a:solidFill>
                  <a:srgbClr val="FF0000"/>
                </a:solidFill>
                <a:latin typeface="Times New Roman" pitchFamily="18" charset="0"/>
                <a:ea typeface="微软雅黑"/>
                <a:cs typeface="Times New Roman" pitchFamily="18" charset="0"/>
              </a:rPr>
              <a:t>精练</a:t>
            </a:r>
            <a:r>
              <a:rPr lang="en-US" altLang="zh-CN" sz="2800" b="1" kern="100" dirty="0">
                <a:solidFill>
                  <a:srgbClr val="FF0000"/>
                </a:solidFill>
                <a:latin typeface="Times New Roman" pitchFamily="18" charset="0"/>
                <a:ea typeface="Times New Roman" pitchFamily="18" charset="0"/>
                <a:cs typeface="Times New Roman" pitchFamily="18" charset="0"/>
              </a:rPr>
              <a:t>4</a:t>
            </a:r>
            <a:r>
              <a:rPr lang="zh-CN" altLang="zh-CN" sz="2800" kern="100" dirty="0">
                <a:latin typeface="Times New Roman"/>
                <a:ea typeface="华文细黑"/>
                <a:cs typeface="Times New Roman"/>
              </a:rPr>
              <a:t>　</a:t>
            </a:r>
            <a:r>
              <a:rPr lang="en-US" altLang="zh-CN" sz="2800" kern="100" dirty="0">
                <a:latin typeface="IPAPANNEW"/>
                <a:ea typeface="华文细黑"/>
                <a:cs typeface="Times New Roman"/>
              </a:rPr>
              <a:t>[2013·</a:t>
            </a:r>
            <a:r>
              <a:rPr lang="zh-CN" altLang="zh-CN" sz="2800" kern="100" dirty="0">
                <a:latin typeface="IPAPANNEW"/>
                <a:ea typeface="华文细黑"/>
                <a:cs typeface="Times New Roman"/>
              </a:rPr>
              <a:t>山东理综，</a:t>
            </a:r>
            <a:r>
              <a:rPr lang="en-US" altLang="zh-CN" sz="2800" kern="100" dirty="0">
                <a:latin typeface="IPAPANNEW"/>
                <a:ea typeface="华文细黑"/>
                <a:cs typeface="Times New Roman"/>
              </a:rPr>
              <a:t>30(2)]</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既是制备其他含钛化合物的原料，又是一种性能优异的白色颜料。</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工业上由钛铁矿</a:t>
            </a:r>
            <a:r>
              <a:rPr lang="en-US" altLang="zh-CN" sz="2800" kern="100" dirty="0">
                <a:latin typeface="Times New Roman"/>
                <a:ea typeface="华文细黑"/>
                <a:cs typeface="Courier New"/>
              </a:rPr>
              <a:t>(FeTiO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含</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等杂质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制备</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的有关反应包括</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3573179251"/>
              </p:ext>
            </p:extLst>
          </p:nvPr>
        </p:nvGraphicFramePr>
        <p:xfrm>
          <a:off x="325041" y="1989634"/>
          <a:ext cx="11655425" cy="1790700"/>
        </p:xfrm>
        <a:graphic>
          <a:graphicData uri="http://schemas.openxmlformats.org/presentationml/2006/ole">
            <mc:AlternateContent xmlns:mc="http://schemas.openxmlformats.org/markup-compatibility/2006">
              <mc:Choice xmlns:v="urn:schemas-microsoft-com:vml" Requires="v">
                <p:oleObj spid="_x0000_s23619" name="文档" r:id="rId3" imgW="11655966" imgH="1790640" progId="Word.Document.12">
                  <p:embed/>
                </p:oleObj>
              </mc:Choice>
              <mc:Fallback>
                <p:oleObj name="文档" r:id="rId3" imgW="11655966" imgH="1790640" progId="Word.Document.12">
                  <p:embed/>
                  <p:pic>
                    <p:nvPicPr>
                      <p:cNvPr id="0" name=""/>
                      <p:cNvPicPr/>
                      <p:nvPr/>
                    </p:nvPicPr>
                    <p:blipFill>
                      <a:blip r:embed="rId4"/>
                      <a:stretch>
                        <a:fillRect/>
                      </a:stretch>
                    </p:blipFill>
                    <p:spPr>
                      <a:xfrm>
                        <a:off x="325041" y="1989634"/>
                        <a:ext cx="11655425" cy="1790700"/>
                      </a:xfrm>
                      <a:prstGeom prst="rect">
                        <a:avLst/>
                      </a:prstGeom>
                    </p:spPr>
                  </p:pic>
                </p:oleObj>
              </mc:Fallback>
            </mc:AlternateContent>
          </a:graphicData>
        </a:graphic>
      </p:graphicFrame>
      <p:sp>
        <p:nvSpPr>
          <p:cNvPr id="6" name="矩形 5"/>
          <p:cNvSpPr/>
          <p:nvPr/>
        </p:nvSpPr>
        <p:spPr>
          <a:xfrm>
            <a:off x="253033" y="3520852"/>
            <a:ext cx="3416320" cy="656077"/>
          </a:xfrm>
          <a:prstGeom prst="rect">
            <a:avLst/>
          </a:prstGeom>
        </p:spPr>
        <p:txBody>
          <a:bodyPr wrap="none">
            <a:spAutoFit/>
          </a:bodyPr>
          <a:lstStyle/>
          <a:p>
            <a:pPr algn="just">
              <a:lnSpc>
                <a:spcPct val="150000"/>
              </a:lnSpc>
              <a:spcAft>
                <a:spcPts val="0"/>
              </a:spcAft>
            </a:pPr>
            <a:r>
              <a:rPr lang="zh-CN" altLang="zh-CN" sz="2800" kern="100" dirty="0">
                <a:latin typeface="Times New Roman"/>
                <a:ea typeface="华文细黑"/>
                <a:cs typeface="Times New Roman"/>
              </a:rPr>
              <a:t>简要工艺流程如下：</a:t>
            </a:r>
            <a:endParaRPr lang="zh-CN" altLang="zh-CN" sz="2800" kern="100" dirty="0">
              <a:effectLst/>
              <a:latin typeface="宋体"/>
              <a:cs typeface="Courier New"/>
            </a:endParaRPr>
          </a:p>
        </p:txBody>
      </p:sp>
      <p:pic>
        <p:nvPicPr>
          <p:cNvPr id="23554" name="Picture 2" descr="\\李笑影\李笑影\2016\一轮\化学\人教版化学\269.TIF"/>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20614" y="4212549"/>
            <a:ext cx="7300168" cy="25779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3599275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526743" y="405458"/>
            <a:ext cx="11185087" cy="3618939"/>
          </a:xfrm>
          <a:prstGeom prst="rect">
            <a:avLst/>
          </a:prstGeom>
        </p:spPr>
        <p:txBody>
          <a:bodyPr>
            <a:spAutoFit/>
          </a:bodyPr>
          <a:lstStyle/>
          <a:p>
            <a:pPr algn="just">
              <a:lnSpc>
                <a:spcPts val="55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试剂</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为</a:t>
            </a:r>
            <a:r>
              <a:rPr lang="en-US" altLang="zh-CN" sz="2800" kern="100" dirty="0" smtClean="0">
                <a:latin typeface="Times New Roman"/>
                <a:ea typeface="华文细黑"/>
                <a:cs typeface="Courier New"/>
              </a:rPr>
              <a:t>__</a:t>
            </a:r>
            <a:r>
              <a:rPr lang="en-US" altLang="zh-CN" sz="2800" kern="100" dirty="0">
                <a:latin typeface="Times New Roman"/>
                <a:ea typeface="华文细黑"/>
                <a:cs typeface="Courier New"/>
              </a:rPr>
              <a:t>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钛液</a:t>
            </a:r>
            <a:r>
              <a:rPr lang="en-US" altLang="zh-CN" sz="2800" kern="100" dirty="0">
                <a:latin typeface="宋体"/>
                <a:ea typeface="华文细黑"/>
                <a:cs typeface="Times New Roman"/>
              </a:rPr>
              <a:t>Ⅰ</a:t>
            </a:r>
            <a:r>
              <a:rPr lang="zh-CN" altLang="zh-CN" sz="2800" kern="100" dirty="0">
                <a:latin typeface="Times New Roman"/>
                <a:ea typeface="华文细黑"/>
                <a:cs typeface="Times New Roman"/>
              </a:rPr>
              <a:t>需冷却至</a:t>
            </a:r>
            <a:r>
              <a:rPr lang="en-US" altLang="zh-CN" sz="2800" kern="100" dirty="0">
                <a:latin typeface="Times New Roman"/>
                <a:ea typeface="华文细黑"/>
                <a:cs typeface="Courier New"/>
              </a:rPr>
              <a:t>70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左右，若温度过高会导致产品</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收率降低，原因</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__________________________________________</a:t>
            </a:r>
          </a:p>
          <a:p>
            <a:pPr algn="just">
              <a:lnSpc>
                <a:spcPts val="5500"/>
              </a:lnSpc>
              <a:spcAft>
                <a:spcPts val="0"/>
              </a:spcAft>
            </a:pP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钛铁矿</a:t>
            </a:r>
            <a:r>
              <a:rPr lang="zh-CN" altLang="zh-CN" sz="2800" kern="100" dirty="0">
                <a:latin typeface="Times New Roman"/>
                <a:ea typeface="华文细黑"/>
                <a:cs typeface="Times New Roman"/>
              </a:rPr>
              <a:t>中的</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与硫酸反应生成硫酸铁，加入试剂</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后的其中一种产物是硫酸亚铁，则试剂</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是铁粉</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4" name="矩形 3"/>
          <p:cNvSpPr/>
          <p:nvPr/>
        </p:nvSpPr>
        <p:spPr>
          <a:xfrm>
            <a:off x="2394223" y="596315"/>
            <a:ext cx="562975" cy="523220"/>
          </a:xfrm>
          <a:prstGeom prst="rect">
            <a:avLst/>
          </a:prstGeom>
        </p:spPr>
        <p:txBody>
          <a:bodyPr wrap="none">
            <a:spAutoFit/>
          </a:bodyPr>
          <a:lstStyle/>
          <a:p>
            <a:r>
              <a:rPr lang="en-US" altLang="zh-CN" sz="2800" b="1" kern="100" dirty="0">
                <a:solidFill>
                  <a:srgbClr val="FF0000"/>
                </a:solidFill>
                <a:latin typeface="Times New Roman" pitchFamily="18" charset="0"/>
                <a:ea typeface="Times New Roman" pitchFamily="18" charset="0"/>
                <a:cs typeface="Times New Roman" pitchFamily="18" charset="0"/>
              </a:rPr>
              <a:t>Fe</a:t>
            </a:r>
            <a:endParaRPr lang="zh-CN" altLang="en-US" sz="2800" b="1" kern="100" dirty="0">
              <a:solidFill>
                <a:srgbClr val="FF0000"/>
              </a:solidFill>
              <a:latin typeface="Times New Roman" pitchFamily="18" charset="0"/>
              <a:ea typeface="微软雅黑"/>
              <a:cs typeface="Times New Roman" pitchFamily="18" charset="0"/>
            </a:endParaRPr>
          </a:p>
        </p:txBody>
      </p:sp>
      <p:sp>
        <p:nvSpPr>
          <p:cNvPr id="9" name="矩形 8"/>
          <p:cNvSpPr/>
          <p:nvPr/>
        </p:nvSpPr>
        <p:spPr>
          <a:xfrm>
            <a:off x="4078982" y="1115229"/>
            <a:ext cx="8920506" cy="660758"/>
          </a:xfrm>
          <a:prstGeom prst="rect">
            <a:avLst/>
          </a:prstGeom>
        </p:spPr>
        <p:txBody>
          <a:bodyPr>
            <a:spAutoFit/>
          </a:bodyPr>
          <a:lstStyle/>
          <a:p>
            <a:pPr>
              <a:lnSpc>
                <a:spcPct val="150000"/>
              </a:lnSpc>
            </a:pPr>
            <a:r>
              <a:rPr lang="zh-CN" altLang="zh-CN" sz="2800" b="1" kern="100" dirty="0">
                <a:solidFill>
                  <a:srgbClr val="FF0000"/>
                </a:solidFill>
                <a:latin typeface="Times New Roman"/>
                <a:ea typeface="华文细黑"/>
                <a:cs typeface="Times New Roman"/>
              </a:rPr>
              <a:t>温度过高会导致</a:t>
            </a:r>
            <a:r>
              <a:rPr lang="en-US" altLang="zh-CN" sz="2800" b="1" kern="100" dirty="0">
                <a:solidFill>
                  <a:srgbClr val="FF0000"/>
                </a:solidFill>
                <a:latin typeface="Times New Roman"/>
                <a:ea typeface="华文细黑"/>
              </a:rPr>
              <a:t>TiOSO</a:t>
            </a:r>
            <a:r>
              <a:rPr lang="en-US" altLang="zh-CN" sz="2800" b="1" kern="100" baseline="-25000" dirty="0">
                <a:solidFill>
                  <a:srgbClr val="FF0000"/>
                </a:solidFill>
                <a:latin typeface="Times New Roman"/>
                <a:ea typeface="华文细黑"/>
              </a:rPr>
              <a:t>4</a:t>
            </a:r>
            <a:r>
              <a:rPr lang="zh-CN" altLang="zh-CN" sz="2800" b="1" kern="100" dirty="0">
                <a:solidFill>
                  <a:srgbClr val="FF0000"/>
                </a:solidFill>
                <a:latin typeface="Times New Roman"/>
                <a:ea typeface="华文细黑"/>
                <a:cs typeface="Times New Roman"/>
              </a:rPr>
              <a:t>提前水解，产生</a:t>
            </a:r>
            <a:r>
              <a:rPr lang="en-US" altLang="zh-CN" sz="2800" b="1" kern="100" dirty="0" smtClean="0">
                <a:solidFill>
                  <a:srgbClr val="FF0000"/>
                </a:solidFill>
                <a:latin typeface="Times New Roman"/>
                <a:ea typeface="华文细黑"/>
              </a:rPr>
              <a:t>H</a:t>
            </a:r>
            <a:r>
              <a:rPr lang="en-US" altLang="zh-CN" sz="2800" b="1" kern="100" baseline="-25000" dirty="0" smtClean="0">
                <a:solidFill>
                  <a:srgbClr val="FF0000"/>
                </a:solidFill>
                <a:latin typeface="Times New Roman"/>
                <a:ea typeface="华文细黑"/>
              </a:rPr>
              <a:t>2</a:t>
            </a:r>
            <a:r>
              <a:rPr lang="en-US" altLang="zh-CN" sz="2800" b="1" kern="100" dirty="0" smtClean="0">
                <a:solidFill>
                  <a:srgbClr val="FF0000"/>
                </a:solidFill>
                <a:latin typeface="Times New Roman"/>
                <a:ea typeface="华文细黑"/>
              </a:rPr>
              <a:t>TiO</a:t>
            </a:r>
            <a:r>
              <a:rPr lang="en-US" altLang="zh-CN" sz="2800" b="1" kern="100" baseline="-25000" dirty="0" smtClean="0">
                <a:solidFill>
                  <a:srgbClr val="FF0000"/>
                </a:solidFill>
                <a:latin typeface="Times New Roman"/>
                <a:ea typeface="华文细黑"/>
              </a:rPr>
              <a:t>3</a:t>
            </a:r>
            <a:endParaRPr lang="zh-CN" altLang="en-US" sz="2800" b="1" dirty="0">
              <a:solidFill>
                <a:srgbClr val="FF0000"/>
              </a:solidFill>
            </a:endParaRPr>
          </a:p>
        </p:txBody>
      </p:sp>
      <p:sp>
        <p:nvSpPr>
          <p:cNvPr id="12" name="矩形 11"/>
          <p:cNvSpPr/>
          <p:nvPr/>
        </p:nvSpPr>
        <p:spPr>
          <a:xfrm>
            <a:off x="636841" y="1816725"/>
            <a:ext cx="902811" cy="659924"/>
          </a:xfrm>
          <a:prstGeom prst="rect">
            <a:avLst/>
          </a:prstGeom>
        </p:spPr>
        <p:txBody>
          <a:bodyPr wrap="none">
            <a:spAutoFit/>
          </a:bodyPr>
          <a:lstStyle/>
          <a:p>
            <a:pPr lvl="0">
              <a:lnSpc>
                <a:spcPct val="150000"/>
              </a:lnSpc>
            </a:pPr>
            <a:r>
              <a:rPr lang="zh-CN" altLang="zh-CN" sz="2800" b="1" kern="100" dirty="0">
                <a:solidFill>
                  <a:srgbClr val="FF0000"/>
                </a:solidFill>
                <a:latin typeface="Times New Roman"/>
                <a:ea typeface="华文细黑"/>
                <a:cs typeface="Times New Roman"/>
              </a:rPr>
              <a:t>沉淀</a:t>
            </a:r>
            <a:endParaRPr lang="zh-CN" altLang="en-US" sz="2800" b="1" dirty="0">
              <a:solidFill>
                <a:srgbClr val="FF0000"/>
              </a:solidFill>
            </a:endParaRPr>
          </a:p>
        </p:txBody>
      </p:sp>
      <p:sp>
        <p:nvSpPr>
          <p:cNvPr id="6" name="矩形 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29329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linds(horizontal)">
                                      <p:cBhvr>
                                        <p:cTn id="15" dur="500"/>
                                        <p:tgtEl>
                                          <p:spTgt spid="9"/>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blinds(horizontal)">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93470" y="200412"/>
            <a:ext cx="11074344" cy="5029582"/>
          </a:xfrm>
          <a:prstGeom prst="rect">
            <a:avLst/>
          </a:prstGeom>
        </p:spPr>
        <p:txBody>
          <a:bodyPr>
            <a:spAutoFit/>
          </a:bodyPr>
          <a:lstStyle/>
          <a:p>
            <a:pPr algn="just">
              <a:lnSpc>
                <a:spcPts val="55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取少量酸洗后的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，加入盐酸并振荡，滴加</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溶液后无明显现象，再加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后出现微红色，说明</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中存在的杂质离子是</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这种</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即使用水充分洗涤，煅烧后获得的</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也会发黄，发黄的杂质是</a:t>
            </a: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加入</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溶液后无明显现象，说明不含</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，加入</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后变红说明含有</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。这种</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中含有</a:t>
            </a:r>
            <a:r>
              <a:rPr lang="en-US" altLang="zh-CN" sz="2800" kern="100" dirty="0">
                <a:latin typeface="Times New Roman"/>
                <a:ea typeface="华文细黑"/>
                <a:cs typeface="Courier New"/>
              </a:rPr>
              <a:t>FeSO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，则煅烧后会产生少量的</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而使</a:t>
            </a:r>
            <a:r>
              <a:rPr lang="en-US" altLang="zh-CN" sz="2800" kern="100" dirty="0">
                <a:latin typeface="Times New Roman"/>
                <a:ea typeface="华文细黑"/>
                <a:cs typeface="Courier New"/>
              </a:rPr>
              <a:t>TiO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显黄色</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 name="矩形 4"/>
          <p:cNvSpPr/>
          <p:nvPr/>
        </p:nvSpPr>
        <p:spPr>
          <a:xfrm>
            <a:off x="530925" y="1792372"/>
            <a:ext cx="902811"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Fe</a:t>
            </a:r>
            <a:r>
              <a:rPr lang="en-US" altLang="zh-CN" sz="2800" kern="100" baseline="30000" dirty="0">
                <a:solidFill>
                  <a:schemeClr val="accent6">
                    <a:lumMod val="75000"/>
                  </a:schemeClr>
                </a:solidFill>
                <a:latin typeface="Times New Roman"/>
                <a:ea typeface="华文细黑"/>
              </a:rPr>
              <a:t>2</a:t>
            </a:r>
            <a:r>
              <a:rPr lang="zh-CN" altLang="zh-CN" sz="2800" kern="100" baseline="30000" dirty="0">
                <a:solidFill>
                  <a:schemeClr val="accent6">
                    <a:lumMod val="75000"/>
                  </a:schemeClr>
                </a:solidFill>
                <a:latin typeface="Times New Roman"/>
                <a:ea typeface="华文细黑"/>
                <a:cs typeface="Times New Roman"/>
              </a:rPr>
              <a:t>＋</a:t>
            </a:r>
            <a:endParaRPr lang="zh-CN" altLang="en-US" sz="2800" dirty="0">
              <a:solidFill>
                <a:schemeClr val="accent6">
                  <a:lumMod val="75000"/>
                </a:schemeClr>
              </a:solidFill>
            </a:endParaRPr>
          </a:p>
        </p:txBody>
      </p:sp>
      <p:sp>
        <p:nvSpPr>
          <p:cNvPr id="6" name="矩形 5"/>
          <p:cNvSpPr/>
          <p:nvPr/>
        </p:nvSpPr>
        <p:spPr>
          <a:xfrm>
            <a:off x="2747074" y="2434481"/>
            <a:ext cx="1043876" cy="523220"/>
          </a:xfrm>
          <a:prstGeom prst="rect">
            <a:avLst/>
          </a:prstGeom>
        </p:spPr>
        <p:txBody>
          <a:bodyPr wrap="none">
            <a:spAutoFit/>
          </a:bodyPr>
          <a:lstStyle/>
          <a:p>
            <a:r>
              <a:rPr lang="en-US" altLang="zh-CN" sz="2800" kern="100">
                <a:solidFill>
                  <a:schemeClr val="accent6">
                    <a:lumMod val="75000"/>
                  </a:schemeClr>
                </a:solidFill>
                <a:latin typeface="Times New Roman"/>
                <a:ea typeface="华文细黑"/>
              </a:rPr>
              <a:t>Fe</a:t>
            </a:r>
            <a:r>
              <a:rPr lang="en-US" altLang="zh-CN" sz="2800" kern="100" baseline="-25000">
                <a:solidFill>
                  <a:schemeClr val="accent6">
                    <a:lumMod val="75000"/>
                  </a:schemeClr>
                </a:solidFill>
                <a:latin typeface="Times New Roman"/>
                <a:ea typeface="华文细黑"/>
              </a:rPr>
              <a:t>2</a:t>
            </a:r>
            <a:r>
              <a:rPr lang="en-US" altLang="zh-CN" sz="2800" kern="100">
                <a:solidFill>
                  <a:schemeClr val="accent6">
                    <a:lumMod val="75000"/>
                  </a:schemeClr>
                </a:solidFill>
                <a:latin typeface="Times New Roman"/>
                <a:ea typeface="华文细黑"/>
              </a:rPr>
              <a:t>O</a:t>
            </a:r>
            <a:r>
              <a:rPr lang="en-US" altLang="zh-CN" sz="2800" kern="100" baseline="-25000">
                <a:solidFill>
                  <a:schemeClr val="accent6">
                    <a:lumMod val="75000"/>
                  </a:schemeClr>
                </a:solidFill>
                <a:latin typeface="Times New Roman"/>
                <a:ea typeface="华文细黑"/>
              </a:rPr>
              <a:t>3</a:t>
            </a:r>
            <a:endParaRPr lang="zh-CN" altLang="en-US" sz="2800" dirty="0">
              <a:solidFill>
                <a:schemeClr val="accent6">
                  <a:lumMod val="75000"/>
                </a:schemeClr>
              </a:solidFill>
            </a:endParaRPr>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8" name="圆角矩形 7">
            <a:hlinkClick r:id="" action="ppaction://noaction"/>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0841252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3">
                                            <p:txEl>
                                              <p:pRg st="1" end="1"/>
                                            </p:txEl>
                                          </p:spTgt>
                                        </p:tgtEl>
                                      </p:cBhvr>
                                    </p:animEffect>
                                    <p:set>
                                      <p:cBhvr>
                                        <p:cTn id="20" dur="1" fill="hold">
                                          <p:stCondLst>
                                            <p:cond delay="499"/>
                                          </p:stCondLst>
                                        </p:cTn>
                                        <p:tgtEl>
                                          <p:spTgt spid="3">
                                            <p:txEl>
                                              <p:pRg st="1" end="1"/>
                                            </p:txEl>
                                          </p:spTgt>
                                        </p:tgtEl>
                                        <p:attrNameLst>
                                          <p:attrName>style.visibility</p:attrName>
                                        </p:attrNameLst>
                                      </p:cBhvr>
                                      <p:to>
                                        <p:strVal val="hidden"/>
                                      </p:to>
                                    </p:set>
                                  </p:childTnLst>
                                </p:cTn>
                              </p:par>
                              <p:par>
                                <p:cTn id="21" presetID="10" presetClass="exit" presetSubtype="0" fill="hold" grpId="1"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8"/>
                  </p:tgtEl>
                </p:cond>
              </p:nextCondLst>
            </p:seq>
          </p:childTnLst>
        </p:cTn>
      </p:par>
    </p:tnLst>
    <p:bldLst>
      <p:bldP spid="5" grpId="0"/>
      <p:bldP spid="5" grpId="1"/>
      <p:bldP spid="6" grpId="0"/>
      <p:bldP spid="6" grpId="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67753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190550" y="0"/>
            <a:ext cx="11733225" cy="2944372"/>
          </a:xfrm>
          <a:prstGeom prst="rect">
            <a:avLst/>
          </a:prstGeom>
        </p:spPr>
        <p:txBody>
          <a:bodyPr wrap="square" lIns="121898" tIns="60948" rIns="121898" bIns="60948">
            <a:spAutoFit/>
          </a:bodyPr>
          <a:lstStyle/>
          <a:p>
            <a:pPr algn="just">
              <a:lnSpc>
                <a:spcPts val="5500"/>
              </a:lnSpc>
              <a:spcAft>
                <a:spcPts val="0"/>
              </a:spcAft>
            </a:pPr>
            <a:r>
              <a:rPr lang="en-US" altLang="zh-CN" b="1" kern="100" dirty="0" smtClean="0">
                <a:solidFill>
                  <a:srgbClr val="FF0000"/>
                </a:solidFill>
                <a:latin typeface="Times New Roman"/>
                <a:ea typeface="华文细黑"/>
                <a:cs typeface="Courier New"/>
              </a:rPr>
              <a:t>(2)</a:t>
            </a:r>
            <a:r>
              <a:rPr lang="zh-CN" altLang="zh-CN" b="1" kern="100" dirty="0" smtClean="0">
                <a:solidFill>
                  <a:srgbClr val="FF0000"/>
                </a:solidFill>
                <a:latin typeface="Times New Roman"/>
                <a:ea typeface="华文细黑"/>
                <a:cs typeface="Times New Roman"/>
              </a:rPr>
              <a:t>分离提纯阶段的常见考点</a:t>
            </a:r>
            <a:endParaRPr lang="zh-CN" altLang="zh-CN" b="1" kern="100" dirty="0" smtClean="0">
              <a:solidFill>
                <a:srgbClr val="FF0000"/>
              </a:solidFill>
              <a:latin typeface="宋体"/>
              <a:cs typeface="Courier New"/>
            </a:endParaRPr>
          </a:p>
          <a:p>
            <a:pPr algn="just">
              <a:lnSpc>
                <a:spcPts val="5500"/>
              </a:lnSpc>
              <a:spcAft>
                <a:spcPts val="0"/>
              </a:spcAft>
            </a:pPr>
            <a:r>
              <a:rPr lang="en-US" altLang="zh-CN" b="1" kern="100" dirty="0" smtClean="0">
                <a:solidFill>
                  <a:srgbClr val="0000FF"/>
                </a:solidFill>
                <a:latin typeface="宋体"/>
                <a:ea typeface="华文细黑"/>
                <a:cs typeface="Times New Roman"/>
              </a:rPr>
              <a:t>①</a:t>
            </a:r>
            <a:r>
              <a:rPr lang="zh-CN" altLang="zh-CN" b="1" kern="100" dirty="0" smtClean="0">
                <a:solidFill>
                  <a:srgbClr val="0000FF"/>
                </a:solidFill>
                <a:latin typeface="Times New Roman"/>
                <a:ea typeface="华文细黑"/>
                <a:cs typeface="Times New Roman"/>
              </a:rPr>
              <a:t>调</a:t>
            </a:r>
            <a:r>
              <a:rPr lang="en-US" altLang="zh-CN" b="1" kern="100" dirty="0" smtClean="0">
                <a:solidFill>
                  <a:srgbClr val="0000FF"/>
                </a:solidFill>
                <a:latin typeface="Times New Roman"/>
                <a:ea typeface="华文细黑"/>
                <a:cs typeface="Courier New"/>
              </a:rPr>
              <a:t>pH</a:t>
            </a:r>
            <a:r>
              <a:rPr lang="zh-CN" altLang="zh-CN" b="1" kern="100" dirty="0" smtClean="0">
                <a:solidFill>
                  <a:srgbClr val="0000FF"/>
                </a:solidFill>
                <a:latin typeface="Times New Roman"/>
                <a:ea typeface="华文细黑"/>
                <a:cs typeface="Times New Roman"/>
              </a:rPr>
              <a:t>值除杂</a:t>
            </a:r>
            <a:endParaRPr lang="zh-CN" altLang="zh-CN" b="1" kern="100" dirty="0" smtClean="0">
              <a:solidFill>
                <a:srgbClr val="0000FF"/>
              </a:solidFill>
              <a:latin typeface="宋体"/>
              <a:cs typeface="Courier New"/>
            </a:endParaRPr>
          </a:p>
          <a:p>
            <a:pPr algn="just">
              <a:lnSpc>
                <a:spcPts val="5500"/>
              </a:lnSpc>
              <a:spcAft>
                <a:spcPts val="0"/>
              </a:spcAft>
            </a:pPr>
            <a:r>
              <a:rPr lang="en-US" altLang="zh-CN" kern="100" dirty="0" smtClean="0">
                <a:latin typeface="Times New Roman"/>
                <a:ea typeface="华文细黑"/>
                <a:cs typeface="Courier New"/>
              </a:rPr>
              <a:t>a.</a:t>
            </a:r>
            <a:r>
              <a:rPr lang="zh-CN" altLang="zh-CN" kern="100" dirty="0" smtClean="0">
                <a:latin typeface="Times New Roman"/>
                <a:ea typeface="华文细黑"/>
                <a:cs typeface="Times New Roman"/>
              </a:rPr>
              <a:t>控制溶液的酸碱性使其中某些金属离子形成氢氧化物沉淀</a:t>
            </a:r>
            <a:endParaRPr lang="zh-CN" altLang="zh-CN" kern="100" dirty="0" smtClean="0">
              <a:latin typeface="宋体"/>
              <a:cs typeface="Courier New"/>
            </a:endParaRPr>
          </a:p>
          <a:p>
            <a:pPr>
              <a:lnSpc>
                <a:spcPts val="5500"/>
              </a:lnSpc>
            </a:pPr>
            <a:r>
              <a:rPr lang="zh-CN" altLang="zh-CN" kern="100" dirty="0" smtClean="0">
                <a:latin typeface="Times New Roman"/>
                <a:ea typeface="华文细黑"/>
                <a:cs typeface="Courier New"/>
              </a:rPr>
              <a:t>例</a:t>
            </a:r>
            <a:r>
              <a:rPr lang="zh-CN" altLang="zh-CN" kern="100" dirty="0" smtClean="0">
                <a:latin typeface="Times New Roman"/>
                <a:ea typeface="华文细黑"/>
                <a:cs typeface="Times New Roman"/>
              </a:rPr>
              <a:t>如，已知下列物质开始沉淀和沉淀完全时的</a:t>
            </a:r>
            <a:r>
              <a:rPr lang="en-US" altLang="zh-CN" kern="100" dirty="0" smtClean="0">
                <a:latin typeface="Times New Roman"/>
                <a:ea typeface="华文细黑"/>
              </a:rPr>
              <a:t>pH</a:t>
            </a:r>
            <a:r>
              <a:rPr lang="zh-CN" altLang="zh-CN" kern="100" dirty="0" smtClean="0">
                <a:latin typeface="Times New Roman"/>
                <a:ea typeface="华文细黑"/>
                <a:cs typeface="Times New Roman"/>
              </a:rPr>
              <a:t>如下表所示：</a:t>
            </a:r>
            <a:endParaRPr lang="zh-CN" altLang="zh-CN" kern="100" dirty="0">
              <a:latin typeface="宋体"/>
              <a:cs typeface="Courier New"/>
            </a:endParaRPr>
          </a:p>
        </p:txBody>
      </p:sp>
      <p:graphicFrame>
        <p:nvGraphicFramePr>
          <p:cNvPr id="3" name="表格 2"/>
          <p:cNvGraphicFramePr>
            <a:graphicFrameLocks noGrp="1"/>
          </p:cNvGraphicFramePr>
          <p:nvPr>
            <p:extLst>
              <p:ext uri="{D42A27DB-BD31-4B8C-83A1-F6EECF244321}">
                <p14:modId xmlns:p14="http://schemas.microsoft.com/office/powerpoint/2010/main" val="3280305158"/>
              </p:ext>
            </p:extLst>
          </p:nvPr>
        </p:nvGraphicFramePr>
        <p:xfrm>
          <a:off x="334565" y="2906530"/>
          <a:ext cx="5472608" cy="2560320"/>
        </p:xfrm>
        <a:graphic>
          <a:graphicData uri="http://schemas.openxmlformats.org/drawingml/2006/table">
            <a:tbl>
              <a:tblPr/>
              <a:tblGrid>
                <a:gridCol w="2051190"/>
                <a:gridCol w="1710709"/>
                <a:gridCol w="1710709"/>
              </a:tblGrid>
              <a:tr h="616870">
                <a:tc>
                  <a:txBody>
                    <a:bodyPr/>
                    <a:lstStyle/>
                    <a:p>
                      <a:pPr algn="ctr">
                        <a:lnSpc>
                          <a:spcPct val="150000"/>
                        </a:lnSpc>
                        <a:spcAft>
                          <a:spcPts val="0"/>
                        </a:spcAft>
                      </a:pPr>
                      <a:r>
                        <a:rPr lang="zh-CN" sz="2800" kern="100" dirty="0">
                          <a:effectLst/>
                          <a:latin typeface="Times New Roman"/>
                          <a:ea typeface="华文细黑"/>
                          <a:cs typeface="Times New Roman"/>
                        </a:rPr>
                        <a:t>物质</a:t>
                      </a:r>
                      <a:endParaRPr lang="zh-CN" sz="2800" kern="100" dirty="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开始沉淀</a:t>
                      </a:r>
                      <a:endParaRPr lang="zh-CN" sz="2800" kern="10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沉淀完全</a:t>
                      </a:r>
                      <a:endParaRPr lang="zh-CN" sz="2800" kern="10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16870">
                <a:tc>
                  <a:txBody>
                    <a:bodyPr/>
                    <a:lstStyle/>
                    <a:p>
                      <a:pPr algn="ctr">
                        <a:lnSpc>
                          <a:spcPct val="150000"/>
                        </a:lnSpc>
                        <a:spcAft>
                          <a:spcPts val="0"/>
                        </a:spcAft>
                      </a:pPr>
                      <a:r>
                        <a:rPr lang="en-US" sz="2800" kern="100">
                          <a:effectLst/>
                          <a:latin typeface="Times New Roman"/>
                          <a:ea typeface="华文细黑"/>
                          <a:cs typeface="Courier New"/>
                        </a:rPr>
                        <a:t>Fe(OH)</a:t>
                      </a:r>
                      <a:r>
                        <a:rPr lang="en-US" sz="2800" kern="100" baseline="-25000">
                          <a:effectLst/>
                          <a:latin typeface="Times New Roman"/>
                          <a:ea typeface="华文细黑"/>
                          <a:cs typeface="Courier New"/>
                        </a:rPr>
                        <a:t>3</a:t>
                      </a:r>
                      <a:endParaRPr lang="zh-CN" sz="2800" kern="10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dirty="0">
                          <a:effectLst/>
                          <a:latin typeface="Times New Roman"/>
                          <a:ea typeface="华文细黑"/>
                          <a:cs typeface="Courier New"/>
                        </a:rPr>
                        <a:t>2.7</a:t>
                      </a:r>
                      <a:endParaRPr lang="zh-CN" sz="2800" kern="100" dirty="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dirty="0">
                          <a:solidFill>
                            <a:srgbClr val="FF0000"/>
                          </a:solidFill>
                          <a:effectLst/>
                          <a:latin typeface="Times New Roman"/>
                          <a:ea typeface="华文细黑"/>
                          <a:cs typeface="Courier New"/>
                        </a:rPr>
                        <a:t>3.7</a:t>
                      </a:r>
                      <a:endParaRPr lang="zh-CN" sz="2800" kern="100" dirty="0">
                        <a:solidFill>
                          <a:srgbClr val="FF0000"/>
                        </a:solidFill>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16870">
                <a:tc>
                  <a:txBody>
                    <a:bodyPr/>
                    <a:lstStyle/>
                    <a:p>
                      <a:pPr algn="ctr">
                        <a:lnSpc>
                          <a:spcPct val="150000"/>
                        </a:lnSpc>
                        <a:spcAft>
                          <a:spcPts val="0"/>
                        </a:spcAft>
                      </a:pPr>
                      <a:r>
                        <a:rPr lang="en-US" sz="2800" kern="100">
                          <a:effectLst/>
                          <a:latin typeface="Times New Roman"/>
                          <a:ea typeface="华文细黑"/>
                          <a:cs typeface="Courier New"/>
                        </a:rPr>
                        <a:t>Fe(OH)</a:t>
                      </a:r>
                      <a:r>
                        <a:rPr lang="en-US" sz="2800" kern="100" baseline="-25000">
                          <a:effectLst/>
                          <a:latin typeface="Times New Roman"/>
                          <a:ea typeface="华文细黑"/>
                          <a:cs typeface="Courier New"/>
                        </a:rPr>
                        <a:t>2</a:t>
                      </a:r>
                      <a:endParaRPr lang="zh-CN" sz="2800" kern="10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7.6</a:t>
                      </a:r>
                      <a:endParaRPr lang="zh-CN" sz="2800" kern="10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9.6</a:t>
                      </a:r>
                      <a:endParaRPr lang="zh-CN" sz="2800" kern="10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16870">
                <a:tc>
                  <a:txBody>
                    <a:bodyPr/>
                    <a:lstStyle/>
                    <a:p>
                      <a:pPr algn="ctr">
                        <a:lnSpc>
                          <a:spcPct val="150000"/>
                        </a:lnSpc>
                        <a:spcAft>
                          <a:spcPts val="0"/>
                        </a:spcAft>
                      </a:pPr>
                      <a:r>
                        <a:rPr lang="en-US" sz="2800" kern="100" dirty="0" err="1">
                          <a:effectLst/>
                          <a:latin typeface="Times New Roman"/>
                          <a:ea typeface="华文细黑"/>
                          <a:cs typeface="Courier New"/>
                        </a:rPr>
                        <a:t>Mn</a:t>
                      </a:r>
                      <a:r>
                        <a:rPr lang="en-US" sz="2800" kern="100" dirty="0">
                          <a:effectLst/>
                          <a:latin typeface="Times New Roman"/>
                          <a:ea typeface="华文细黑"/>
                          <a:cs typeface="Courier New"/>
                        </a:rPr>
                        <a:t>(OH)</a:t>
                      </a:r>
                      <a:r>
                        <a:rPr lang="en-US" sz="2800" kern="100" baseline="-25000" dirty="0">
                          <a:effectLst/>
                          <a:latin typeface="Times New Roman"/>
                          <a:ea typeface="华文细黑"/>
                          <a:cs typeface="Courier New"/>
                        </a:rPr>
                        <a:t>2</a:t>
                      </a:r>
                      <a:endParaRPr lang="zh-CN" sz="2800" kern="100" dirty="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dirty="0">
                          <a:solidFill>
                            <a:srgbClr val="FF0000"/>
                          </a:solidFill>
                          <a:effectLst/>
                          <a:latin typeface="Times New Roman"/>
                          <a:ea typeface="华文细黑"/>
                          <a:cs typeface="Courier New"/>
                        </a:rPr>
                        <a:t>8.3</a:t>
                      </a:r>
                      <a:endParaRPr lang="zh-CN" sz="2800" kern="100" dirty="0">
                        <a:solidFill>
                          <a:srgbClr val="FF0000"/>
                        </a:solidFill>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dirty="0">
                          <a:effectLst/>
                          <a:latin typeface="Times New Roman"/>
                          <a:ea typeface="华文细黑"/>
                          <a:cs typeface="Courier New"/>
                        </a:rPr>
                        <a:t>9.8</a:t>
                      </a:r>
                      <a:endParaRPr lang="zh-CN" sz="2800" kern="100" dirty="0">
                        <a:effectLst/>
                        <a:latin typeface="宋体"/>
                        <a:cs typeface="Courier New"/>
                      </a:endParaRPr>
                    </a:p>
                  </a:txBody>
                  <a:tcPr marL="48509" marR="4850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2" name="矩形 1"/>
          <p:cNvSpPr/>
          <p:nvPr/>
        </p:nvSpPr>
        <p:spPr>
          <a:xfrm>
            <a:off x="6057162" y="2944372"/>
            <a:ext cx="5510652" cy="1502976"/>
          </a:xfrm>
          <a:prstGeom prst="rect">
            <a:avLst/>
          </a:prstGeom>
        </p:spPr>
        <p:txBody>
          <a:bodyPr wrap="square">
            <a:spAutoFit/>
          </a:bodyPr>
          <a:lstStyle/>
          <a:p>
            <a:pPr algn="just">
              <a:lnSpc>
                <a:spcPts val="5500"/>
              </a:lnSpc>
              <a:spcAft>
                <a:spcPts val="0"/>
              </a:spcAft>
            </a:pPr>
            <a:r>
              <a:rPr lang="zh-CN" altLang="zh-CN" b="1" kern="100" dirty="0">
                <a:solidFill>
                  <a:srgbClr val="0000FF"/>
                </a:solidFill>
                <a:latin typeface="Times New Roman"/>
                <a:ea typeface="华文细黑"/>
                <a:cs typeface="Times New Roman"/>
              </a:rPr>
              <a:t>若要除去</a:t>
            </a:r>
            <a:r>
              <a:rPr lang="en-US" altLang="zh-CN" b="1" kern="100" dirty="0">
                <a:solidFill>
                  <a:srgbClr val="0000FF"/>
                </a:solidFill>
                <a:latin typeface="Times New Roman"/>
                <a:ea typeface="华文细黑"/>
                <a:cs typeface="Courier New"/>
              </a:rPr>
              <a:t>Mn</a:t>
            </a:r>
            <a:r>
              <a:rPr lang="en-US" altLang="zh-CN" b="1" kern="100" baseline="30000" dirty="0">
                <a:solidFill>
                  <a:srgbClr val="0000FF"/>
                </a:solidFill>
                <a:latin typeface="Times New Roman"/>
                <a:ea typeface="华文细黑"/>
                <a:cs typeface="Courier New"/>
              </a:rPr>
              <a:t>2</a:t>
            </a:r>
            <a:r>
              <a:rPr lang="zh-CN" altLang="zh-CN" b="1" kern="100" baseline="30000" dirty="0">
                <a:solidFill>
                  <a:srgbClr val="0000FF"/>
                </a:solidFill>
                <a:latin typeface="Times New Roman"/>
                <a:ea typeface="华文细黑"/>
                <a:cs typeface="Times New Roman"/>
              </a:rPr>
              <a:t>＋</a:t>
            </a:r>
            <a:r>
              <a:rPr lang="zh-CN" altLang="zh-CN" b="1" kern="100" dirty="0">
                <a:solidFill>
                  <a:srgbClr val="0000FF"/>
                </a:solidFill>
                <a:latin typeface="Times New Roman"/>
                <a:ea typeface="华文细黑"/>
                <a:cs typeface="Times New Roman"/>
              </a:rPr>
              <a:t>溶液中含有的</a:t>
            </a:r>
            <a:r>
              <a:rPr lang="en-US" altLang="zh-CN" b="1" kern="100" dirty="0">
                <a:solidFill>
                  <a:srgbClr val="0000FF"/>
                </a:solidFill>
                <a:latin typeface="Times New Roman"/>
                <a:ea typeface="华文细黑"/>
                <a:cs typeface="Courier New"/>
              </a:rPr>
              <a:t>Fe</a:t>
            </a:r>
            <a:r>
              <a:rPr lang="en-US" altLang="zh-CN" b="1" kern="100" baseline="30000" dirty="0">
                <a:solidFill>
                  <a:srgbClr val="0000FF"/>
                </a:solidFill>
                <a:latin typeface="Times New Roman"/>
                <a:ea typeface="华文细黑"/>
                <a:cs typeface="Courier New"/>
              </a:rPr>
              <a:t>2</a:t>
            </a:r>
            <a:r>
              <a:rPr lang="zh-CN" altLang="zh-CN" b="1" kern="100" baseline="30000" dirty="0">
                <a:solidFill>
                  <a:srgbClr val="0000FF"/>
                </a:solidFill>
                <a:latin typeface="Times New Roman"/>
                <a:ea typeface="华文细黑"/>
                <a:cs typeface="Times New Roman"/>
              </a:rPr>
              <a:t>＋</a:t>
            </a:r>
            <a:r>
              <a:rPr lang="zh-CN" altLang="zh-CN" b="1" kern="100" dirty="0">
                <a:solidFill>
                  <a:srgbClr val="0000FF"/>
                </a:solidFill>
                <a:latin typeface="Times New Roman"/>
                <a:ea typeface="华文细黑"/>
                <a:cs typeface="Times New Roman"/>
              </a:rPr>
              <a:t>，应该怎样做？</a:t>
            </a:r>
            <a:endParaRPr lang="zh-CN" altLang="zh-CN" b="1" kern="100" dirty="0">
              <a:solidFill>
                <a:srgbClr val="0000FF"/>
              </a:solidFill>
              <a:latin typeface="宋体"/>
              <a:cs typeface="Courier New"/>
            </a:endParaRPr>
          </a:p>
        </p:txBody>
      </p:sp>
      <p:sp>
        <p:nvSpPr>
          <p:cNvPr id="4" name="矩形 3"/>
          <p:cNvSpPr/>
          <p:nvPr/>
        </p:nvSpPr>
        <p:spPr>
          <a:xfrm>
            <a:off x="6383238" y="4581922"/>
            <a:ext cx="5328592" cy="830997"/>
          </a:xfrm>
          <a:prstGeom prst="rect">
            <a:avLst/>
          </a:prstGeom>
        </p:spPr>
        <p:txBody>
          <a:bodyPr wrap="square">
            <a:spAutoFit/>
          </a:bodyPr>
          <a:lstStyle/>
          <a:p>
            <a:r>
              <a:rPr lang="en-US" altLang="zh-CN" b="1" kern="100" dirty="0" smtClean="0">
                <a:solidFill>
                  <a:srgbClr val="FF0000"/>
                </a:solidFill>
                <a:latin typeface="Times New Roman"/>
                <a:ea typeface="华文细黑"/>
                <a:cs typeface="Times New Roman"/>
              </a:rPr>
              <a:t>--------</a:t>
            </a:r>
            <a:r>
              <a:rPr lang="zh-CN" altLang="zh-CN" b="1" kern="100" dirty="0" smtClean="0">
                <a:solidFill>
                  <a:srgbClr val="FF0000"/>
                </a:solidFill>
                <a:latin typeface="Times New Roman"/>
                <a:ea typeface="华文细黑"/>
                <a:cs typeface="Times New Roman"/>
              </a:rPr>
              <a:t>先</a:t>
            </a:r>
            <a:r>
              <a:rPr lang="zh-CN" altLang="zh-CN" b="1" kern="100" dirty="0">
                <a:solidFill>
                  <a:srgbClr val="FF0000"/>
                </a:solidFill>
                <a:latin typeface="Times New Roman"/>
                <a:ea typeface="华文细黑"/>
                <a:cs typeface="Times New Roman"/>
              </a:rPr>
              <a:t>用氧化剂把</a:t>
            </a:r>
            <a:r>
              <a:rPr lang="en-US" altLang="zh-CN" b="1" kern="100" dirty="0">
                <a:solidFill>
                  <a:srgbClr val="FF0000"/>
                </a:solidFill>
                <a:latin typeface="Times New Roman"/>
                <a:ea typeface="华文细黑"/>
                <a:cs typeface="Courier New"/>
              </a:rPr>
              <a:t>Fe</a:t>
            </a:r>
            <a:r>
              <a:rPr lang="en-US" altLang="zh-CN" b="1" kern="100" baseline="30000" dirty="0">
                <a:solidFill>
                  <a:srgbClr val="FF0000"/>
                </a:solidFill>
                <a:latin typeface="Times New Roman"/>
                <a:ea typeface="华文细黑"/>
                <a:cs typeface="Courier New"/>
              </a:rPr>
              <a:t>2</a:t>
            </a:r>
            <a:r>
              <a:rPr lang="zh-CN" altLang="zh-CN" b="1" kern="100" baseline="30000" dirty="0">
                <a:solidFill>
                  <a:srgbClr val="FF0000"/>
                </a:solidFill>
                <a:latin typeface="Times New Roman"/>
                <a:ea typeface="华文细黑"/>
                <a:cs typeface="Times New Roman"/>
              </a:rPr>
              <a:t>＋</a:t>
            </a:r>
            <a:r>
              <a:rPr lang="zh-CN" altLang="zh-CN" b="1" kern="100" dirty="0">
                <a:solidFill>
                  <a:srgbClr val="FF0000"/>
                </a:solidFill>
                <a:latin typeface="Times New Roman"/>
                <a:ea typeface="华文细黑"/>
                <a:cs typeface="Times New Roman"/>
              </a:rPr>
              <a:t>氧化为</a:t>
            </a:r>
            <a:r>
              <a:rPr lang="en-US" altLang="zh-CN" b="1" kern="100" dirty="0">
                <a:solidFill>
                  <a:srgbClr val="FF0000"/>
                </a:solidFill>
                <a:latin typeface="Times New Roman"/>
                <a:ea typeface="华文细黑"/>
                <a:cs typeface="Courier New"/>
              </a:rPr>
              <a:t>Fe</a:t>
            </a:r>
            <a:r>
              <a:rPr lang="en-US" altLang="zh-CN" b="1" kern="100" baseline="30000" dirty="0">
                <a:solidFill>
                  <a:srgbClr val="FF0000"/>
                </a:solidFill>
                <a:latin typeface="Times New Roman"/>
                <a:ea typeface="华文细黑"/>
                <a:cs typeface="Courier New"/>
              </a:rPr>
              <a:t>3</a:t>
            </a:r>
            <a:r>
              <a:rPr lang="zh-CN" altLang="zh-CN" b="1" kern="100" baseline="30000" dirty="0" smtClean="0">
                <a:solidFill>
                  <a:srgbClr val="FF0000"/>
                </a:solidFill>
                <a:latin typeface="Times New Roman"/>
                <a:ea typeface="华文细黑"/>
                <a:cs typeface="Times New Roman"/>
              </a:rPr>
              <a:t>＋</a:t>
            </a:r>
            <a:r>
              <a:rPr lang="zh-CN" altLang="zh-CN" b="1" kern="100" dirty="0" smtClean="0">
                <a:solidFill>
                  <a:srgbClr val="FF0000"/>
                </a:solidFill>
                <a:latin typeface="Times New Roman"/>
                <a:ea typeface="华文细黑"/>
                <a:cs typeface="Times New Roman"/>
              </a:rPr>
              <a:t>，</a:t>
            </a:r>
            <a:endParaRPr lang="en-US" altLang="zh-CN" b="1" kern="100" dirty="0" smtClean="0">
              <a:solidFill>
                <a:srgbClr val="FF0000"/>
              </a:solidFill>
              <a:latin typeface="Times New Roman"/>
              <a:ea typeface="华文细黑"/>
              <a:cs typeface="Times New Roman"/>
            </a:endParaRPr>
          </a:p>
          <a:p>
            <a:r>
              <a:rPr lang="zh-CN" altLang="zh-CN" b="1" kern="100" dirty="0" smtClean="0">
                <a:solidFill>
                  <a:srgbClr val="FF0000"/>
                </a:solidFill>
                <a:latin typeface="Times New Roman"/>
                <a:ea typeface="华文细黑"/>
                <a:cs typeface="Times New Roman"/>
              </a:rPr>
              <a:t>再调</a:t>
            </a:r>
            <a:r>
              <a:rPr lang="zh-CN" altLang="zh-CN" b="1" kern="100" dirty="0">
                <a:solidFill>
                  <a:srgbClr val="FF0000"/>
                </a:solidFill>
                <a:latin typeface="Times New Roman"/>
                <a:ea typeface="华文细黑"/>
                <a:cs typeface="Times New Roman"/>
              </a:rPr>
              <a:t>溶液的</a:t>
            </a:r>
            <a:r>
              <a:rPr lang="en-US" altLang="zh-CN" b="1" kern="100" dirty="0">
                <a:solidFill>
                  <a:srgbClr val="FF0000"/>
                </a:solidFill>
                <a:latin typeface="Times New Roman"/>
                <a:ea typeface="华文细黑"/>
                <a:cs typeface="Courier New"/>
              </a:rPr>
              <a:t>pH</a:t>
            </a:r>
            <a:r>
              <a:rPr lang="zh-CN" altLang="zh-CN" b="1" kern="100" dirty="0">
                <a:solidFill>
                  <a:srgbClr val="FF0000"/>
                </a:solidFill>
                <a:latin typeface="Times New Roman"/>
                <a:ea typeface="华文细黑"/>
                <a:cs typeface="Times New Roman"/>
              </a:rPr>
              <a:t>到</a:t>
            </a:r>
            <a:r>
              <a:rPr lang="en-US" altLang="zh-CN" b="1" kern="100" dirty="0">
                <a:solidFill>
                  <a:srgbClr val="FF0000"/>
                </a:solidFill>
                <a:latin typeface="Times New Roman"/>
                <a:ea typeface="华文细黑"/>
                <a:cs typeface="Courier New"/>
              </a:rPr>
              <a:t>3.7</a:t>
            </a:r>
            <a:r>
              <a:rPr lang="zh-CN" altLang="zh-CN" b="1" kern="100" dirty="0">
                <a:solidFill>
                  <a:srgbClr val="FF0000"/>
                </a:solidFill>
                <a:latin typeface="Times New Roman"/>
                <a:ea typeface="华文细黑"/>
                <a:cs typeface="Times New Roman"/>
              </a:rPr>
              <a:t>。</a:t>
            </a:r>
            <a:endParaRPr lang="zh-CN" altLang="en-US" b="1" dirty="0">
              <a:solidFill>
                <a:srgbClr val="FF0000"/>
              </a:solidFill>
            </a:endParaRPr>
          </a:p>
        </p:txBody>
      </p:sp>
    </p:spTree>
    <p:extLst>
      <p:ext uri="{BB962C8B-B14F-4D97-AF65-F5344CB8AC3E}">
        <p14:creationId xmlns:p14="http://schemas.microsoft.com/office/powerpoint/2010/main" val="223234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98005" y="-25779"/>
            <a:ext cx="11524006" cy="2913618"/>
          </a:xfrm>
          <a:prstGeom prst="rect">
            <a:avLst/>
          </a:prstGeom>
        </p:spPr>
        <p:txBody>
          <a:bodyPr>
            <a:spAutoFit/>
          </a:bodyPr>
          <a:lstStyle/>
          <a:p>
            <a:pPr algn="just">
              <a:lnSpc>
                <a:spcPts val="5500"/>
              </a:lnSpc>
              <a:spcAft>
                <a:spcPts val="0"/>
              </a:spcAft>
            </a:pPr>
            <a:r>
              <a:rPr lang="en-US" altLang="zh-CN" b="1" kern="100" dirty="0" smtClean="0">
                <a:solidFill>
                  <a:srgbClr val="FF0000"/>
                </a:solidFill>
                <a:latin typeface="Times New Roman"/>
                <a:ea typeface="华文细黑"/>
                <a:cs typeface="Courier New"/>
              </a:rPr>
              <a:t>b</a:t>
            </a:r>
            <a:r>
              <a:rPr lang="en-US" altLang="zh-CN" b="1" kern="100" dirty="0">
                <a:solidFill>
                  <a:srgbClr val="FF0000"/>
                </a:solidFill>
                <a:latin typeface="Times New Roman"/>
                <a:ea typeface="华文细黑"/>
                <a:cs typeface="Courier New"/>
              </a:rPr>
              <a:t>.</a:t>
            </a:r>
            <a:r>
              <a:rPr lang="zh-CN" altLang="zh-CN" b="1" kern="100" dirty="0">
                <a:solidFill>
                  <a:srgbClr val="FF0000"/>
                </a:solidFill>
                <a:latin typeface="Times New Roman"/>
                <a:ea typeface="华文细黑"/>
                <a:cs typeface="Times New Roman"/>
              </a:rPr>
              <a:t>调节</a:t>
            </a:r>
            <a:r>
              <a:rPr lang="en-US" altLang="zh-CN" b="1" kern="100" dirty="0">
                <a:solidFill>
                  <a:srgbClr val="FF0000"/>
                </a:solidFill>
                <a:latin typeface="Times New Roman"/>
                <a:ea typeface="华文细黑"/>
                <a:cs typeface="Courier New"/>
              </a:rPr>
              <a:t>pH</a:t>
            </a:r>
            <a:r>
              <a:rPr lang="zh-CN" altLang="zh-CN" b="1" kern="100" dirty="0">
                <a:solidFill>
                  <a:srgbClr val="FF0000"/>
                </a:solidFill>
                <a:latin typeface="Times New Roman"/>
                <a:ea typeface="华文细黑"/>
                <a:cs typeface="Times New Roman"/>
              </a:rPr>
              <a:t>所需的物质一般应满足两点：</a:t>
            </a:r>
            <a:endParaRPr lang="zh-CN" altLang="zh-CN" b="1" kern="100" dirty="0">
              <a:solidFill>
                <a:srgbClr val="FF0000"/>
              </a:solidFill>
              <a:latin typeface="宋体"/>
              <a:cs typeface="Courier New"/>
            </a:endParaRPr>
          </a:p>
          <a:p>
            <a:pPr algn="just">
              <a:lnSpc>
                <a:spcPts val="5500"/>
              </a:lnSpc>
              <a:spcAft>
                <a:spcPts val="0"/>
              </a:spcAft>
            </a:pPr>
            <a:r>
              <a:rPr lang="zh-CN" altLang="zh-CN" kern="100" dirty="0">
                <a:latin typeface="Times New Roman"/>
                <a:ea typeface="华文细黑"/>
                <a:cs typeface="Times New Roman"/>
              </a:rPr>
              <a:t>能与</a:t>
            </a:r>
            <a:r>
              <a:rPr lang="en-US" altLang="zh-CN" kern="100" dirty="0">
                <a:latin typeface="Times New Roman"/>
                <a:ea typeface="华文细黑"/>
                <a:cs typeface="Courier New"/>
              </a:rPr>
              <a:t>H</a:t>
            </a:r>
            <a:r>
              <a:rPr lang="zh-CN" altLang="zh-CN" kern="100" baseline="30000" dirty="0">
                <a:latin typeface="Times New Roman"/>
                <a:ea typeface="华文细黑"/>
                <a:cs typeface="Times New Roman"/>
              </a:rPr>
              <a:t>＋</a:t>
            </a:r>
            <a:r>
              <a:rPr lang="zh-CN" altLang="zh-CN" kern="100" dirty="0">
                <a:latin typeface="Times New Roman"/>
                <a:ea typeface="华文细黑"/>
                <a:cs typeface="Times New Roman"/>
              </a:rPr>
              <a:t>反应，使溶液</a:t>
            </a:r>
            <a:r>
              <a:rPr lang="en-US" altLang="zh-CN" kern="100" dirty="0">
                <a:latin typeface="Times New Roman"/>
                <a:ea typeface="华文细黑"/>
                <a:cs typeface="Courier New"/>
              </a:rPr>
              <a:t>pH</a:t>
            </a:r>
            <a:r>
              <a:rPr lang="zh-CN" altLang="zh-CN" kern="100" dirty="0">
                <a:latin typeface="Times New Roman"/>
                <a:ea typeface="华文细黑"/>
                <a:cs typeface="Times New Roman"/>
              </a:rPr>
              <a:t>值增大；不引入新杂质。</a:t>
            </a:r>
            <a:endParaRPr lang="zh-CN" altLang="zh-CN" kern="100" dirty="0">
              <a:latin typeface="宋体"/>
              <a:cs typeface="Courier New"/>
            </a:endParaRPr>
          </a:p>
          <a:p>
            <a:pPr algn="just">
              <a:lnSpc>
                <a:spcPts val="5500"/>
              </a:lnSpc>
              <a:spcAft>
                <a:spcPts val="0"/>
              </a:spcAft>
            </a:pPr>
            <a:r>
              <a:rPr lang="zh-CN" altLang="zh-CN" kern="100" dirty="0">
                <a:latin typeface="Times New Roman"/>
                <a:ea typeface="华文细黑"/>
                <a:cs typeface="Times New Roman"/>
              </a:rPr>
              <a:t>例如，若要除去</a:t>
            </a:r>
            <a:r>
              <a:rPr lang="en-US" altLang="zh-CN" kern="100" dirty="0">
                <a:latin typeface="Times New Roman"/>
                <a:ea typeface="华文细黑"/>
                <a:cs typeface="Courier New"/>
              </a:rPr>
              <a:t>Cu</a:t>
            </a:r>
            <a:r>
              <a:rPr lang="en-US" altLang="zh-CN" kern="100" baseline="30000" dirty="0">
                <a:latin typeface="Times New Roman"/>
                <a:ea typeface="华文细黑"/>
                <a:cs typeface="Courier New"/>
              </a:rPr>
              <a:t>2</a:t>
            </a:r>
            <a:r>
              <a:rPr lang="zh-CN" altLang="zh-CN" kern="100" baseline="30000" dirty="0">
                <a:latin typeface="Times New Roman"/>
                <a:ea typeface="华文细黑"/>
                <a:cs typeface="Times New Roman"/>
              </a:rPr>
              <a:t>＋</a:t>
            </a:r>
            <a:r>
              <a:rPr lang="zh-CN" altLang="zh-CN" kern="100" dirty="0">
                <a:latin typeface="Times New Roman"/>
                <a:ea typeface="华文细黑"/>
                <a:cs typeface="Times New Roman"/>
              </a:rPr>
              <a:t>溶液中混有的</a:t>
            </a:r>
            <a:r>
              <a:rPr lang="en-US" altLang="zh-CN" kern="100" dirty="0">
                <a:latin typeface="Times New Roman"/>
                <a:ea typeface="华文细黑"/>
                <a:cs typeface="Courier New"/>
              </a:rPr>
              <a:t>Fe</a:t>
            </a:r>
            <a:r>
              <a:rPr lang="en-US" altLang="zh-CN" kern="100" baseline="30000" dirty="0">
                <a:latin typeface="Times New Roman"/>
                <a:ea typeface="华文细黑"/>
                <a:cs typeface="Courier New"/>
              </a:rPr>
              <a:t>3</a:t>
            </a:r>
            <a:r>
              <a:rPr lang="zh-CN" altLang="zh-CN" kern="100" baseline="30000" dirty="0">
                <a:latin typeface="Times New Roman"/>
                <a:ea typeface="华文细黑"/>
                <a:cs typeface="Times New Roman"/>
              </a:rPr>
              <a:t>＋</a:t>
            </a:r>
            <a:r>
              <a:rPr lang="zh-CN" altLang="zh-CN" kern="100" dirty="0">
                <a:latin typeface="Times New Roman"/>
                <a:ea typeface="华文细黑"/>
                <a:cs typeface="Times New Roman"/>
              </a:rPr>
              <a:t>，可加入</a:t>
            </a:r>
            <a:r>
              <a:rPr lang="en-US" altLang="zh-CN" kern="100" dirty="0" err="1">
                <a:latin typeface="Times New Roman"/>
                <a:ea typeface="华文细黑"/>
                <a:cs typeface="Courier New"/>
              </a:rPr>
              <a:t>CuO</a:t>
            </a:r>
            <a:r>
              <a:rPr lang="zh-CN" altLang="zh-CN" kern="100" dirty="0">
                <a:latin typeface="Times New Roman"/>
                <a:ea typeface="华文细黑"/>
                <a:cs typeface="Times New Roman"/>
              </a:rPr>
              <a:t>、</a:t>
            </a:r>
            <a:r>
              <a:rPr lang="en-US" altLang="zh-CN" kern="100" dirty="0">
                <a:latin typeface="Times New Roman"/>
                <a:ea typeface="华文细黑"/>
                <a:cs typeface="Courier New"/>
              </a:rPr>
              <a:t>Cu(OH)</a:t>
            </a:r>
            <a:r>
              <a:rPr lang="en-US" altLang="zh-CN" kern="100" baseline="-25000" dirty="0">
                <a:latin typeface="Times New Roman"/>
                <a:ea typeface="华文细黑"/>
                <a:cs typeface="Courier New"/>
              </a:rPr>
              <a:t>2</a:t>
            </a:r>
            <a:r>
              <a:rPr lang="zh-CN" altLang="zh-CN" kern="100" dirty="0">
                <a:latin typeface="Times New Roman"/>
                <a:ea typeface="华文细黑"/>
                <a:cs typeface="Times New Roman"/>
              </a:rPr>
              <a:t>、</a:t>
            </a:r>
            <a:r>
              <a:rPr lang="en-US" altLang="zh-CN" kern="100" dirty="0">
                <a:latin typeface="Times New Roman"/>
                <a:ea typeface="华文细黑"/>
                <a:cs typeface="Courier New"/>
              </a:rPr>
              <a:t>Cu</a:t>
            </a:r>
            <a:r>
              <a:rPr lang="en-US" altLang="zh-CN" kern="100" baseline="-25000" dirty="0">
                <a:latin typeface="Times New Roman"/>
                <a:ea typeface="华文细黑"/>
                <a:cs typeface="Courier New"/>
              </a:rPr>
              <a:t>2</a:t>
            </a:r>
            <a:r>
              <a:rPr lang="en-US" altLang="zh-CN" kern="100" dirty="0">
                <a:latin typeface="Times New Roman"/>
                <a:ea typeface="华文细黑"/>
                <a:cs typeface="Courier New"/>
              </a:rPr>
              <a:t>(OH)</a:t>
            </a:r>
            <a:r>
              <a:rPr lang="en-US" altLang="zh-CN" kern="100" baseline="-25000" dirty="0">
                <a:latin typeface="Times New Roman"/>
                <a:ea typeface="华文细黑"/>
                <a:cs typeface="Courier New"/>
              </a:rPr>
              <a:t>2</a:t>
            </a:r>
            <a:r>
              <a:rPr lang="en-US" altLang="zh-CN" kern="100" dirty="0">
                <a:latin typeface="Times New Roman"/>
                <a:ea typeface="华文细黑"/>
                <a:cs typeface="Courier New"/>
              </a:rPr>
              <a:t>CO</a:t>
            </a:r>
            <a:r>
              <a:rPr lang="en-US" altLang="zh-CN" kern="100" baseline="-25000" dirty="0">
                <a:latin typeface="Times New Roman"/>
                <a:ea typeface="华文细黑"/>
                <a:cs typeface="Courier New"/>
              </a:rPr>
              <a:t>3</a:t>
            </a:r>
            <a:r>
              <a:rPr lang="zh-CN" altLang="zh-CN" kern="100" dirty="0">
                <a:latin typeface="Times New Roman"/>
                <a:ea typeface="华文细黑"/>
                <a:cs typeface="Times New Roman"/>
              </a:rPr>
              <a:t>等物质来调节溶液的</a:t>
            </a:r>
            <a:r>
              <a:rPr lang="en-US" altLang="zh-CN" kern="100" dirty="0">
                <a:latin typeface="Times New Roman"/>
                <a:ea typeface="华文细黑"/>
                <a:cs typeface="Courier New"/>
              </a:rPr>
              <a:t>pH</a:t>
            </a:r>
            <a:r>
              <a:rPr lang="zh-CN" altLang="zh-CN" kern="100" dirty="0">
                <a:latin typeface="Times New Roman"/>
                <a:ea typeface="华文细黑"/>
                <a:cs typeface="Times New Roman"/>
              </a:rPr>
              <a:t>值</a:t>
            </a:r>
            <a:r>
              <a:rPr lang="zh-CN" altLang="zh-CN" kern="100" dirty="0" smtClean="0">
                <a:latin typeface="Times New Roman"/>
                <a:ea typeface="华文细黑"/>
                <a:cs typeface="Times New Roman"/>
              </a:rPr>
              <a:t>。</a:t>
            </a:r>
            <a:r>
              <a:rPr lang="en-US" altLang="zh-CN" kern="100" dirty="0">
                <a:latin typeface="Times New Roman"/>
                <a:ea typeface="华文细黑"/>
                <a:cs typeface="Times New Roman"/>
              </a:rPr>
              <a:t> </a:t>
            </a:r>
            <a:r>
              <a:rPr lang="en-US" altLang="zh-CN" kern="100" dirty="0" smtClean="0">
                <a:latin typeface="Times New Roman"/>
                <a:ea typeface="华文细黑"/>
                <a:cs typeface="Times New Roman"/>
              </a:rPr>
              <a:t>     </a:t>
            </a:r>
            <a:r>
              <a:rPr lang="en-US" altLang="zh-CN" kern="100" dirty="0" smtClean="0">
                <a:solidFill>
                  <a:srgbClr val="FF0000"/>
                </a:solidFill>
                <a:latin typeface="宋体"/>
                <a:ea typeface="华文细黑"/>
                <a:cs typeface="Times New Roman"/>
              </a:rPr>
              <a:t>②</a:t>
            </a:r>
            <a:r>
              <a:rPr lang="zh-CN" altLang="zh-CN" kern="100" dirty="0">
                <a:solidFill>
                  <a:srgbClr val="FF0000"/>
                </a:solidFill>
                <a:latin typeface="Times New Roman"/>
                <a:ea typeface="华文细黑"/>
                <a:cs typeface="Times New Roman"/>
              </a:rPr>
              <a:t>试剂除</a:t>
            </a:r>
            <a:r>
              <a:rPr lang="zh-CN" altLang="zh-CN" kern="100" dirty="0" smtClean="0">
                <a:solidFill>
                  <a:srgbClr val="FF0000"/>
                </a:solidFill>
                <a:latin typeface="Times New Roman"/>
                <a:ea typeface="华文细黑"/>
                <a:cs typeface="Times New Roman"/>
              </a:rPr>
              <a:t>杂</a:t>
            </a:r>
            <a:endParaRPr lang="zh-CN" altLang="zh-CN" kern="100" dirty="0">
              <a:solidFill>
                <a:srgbClr val="FF0000"/>
              </a:solidFill>
              <a:latin typeface="宋体"/>
              <a:cs typeface="Courier New"/>
            </a:endParaRPr>
          </a:p>
        </p:txBody>
      </p:sp>
      <p:sp>
        <p:nvSpPr>
          <p:cNvPr id="3" name="矩形 2"/>
          <p:cNvSpPr/>
          <p:nvPr/>
        </p:nvSpPr>
        <p:spPr>
          <a:xfrm>
            <a:off x="406574" y="2903712"/>
            <a:ext cx="11515437" cy="3649693"/>
          </a:xfrm>
          <a:prstGeom prst="rect">
            <a:avLst/>
          </a:prstGeom>
        </p:spPr>
        <p:txBody>
          <a:bodyPr wrap="square" lIns="121898" tIns="60948" rIns="121898" bIns="60948">
            <a:spAutoFit/>
          </a:bodyPr>
          <a:lstStyle/>
          <a:p>
            <a:pPr lvl="0" algn="just">
              <a:lnSpc>
                <a:spcPts val="5500"/>
              </a:lnSpc>
            </a:pPr>
            <a:r>
              <a:rPr lang="en-US" altLang="zh-CN" kern="100" dirty="0">
                <a:solidFill>
                  <a:srgbClr val="FF0000"/>
                </a:solidFill>
                <a:latin typeface="宋体"/>
                <a:ea typeface="华文细黑"/>
                <a:cs typeface="Times New Roman"/>
              </a:rPr>
              <a:t>③</a:t>
            </a:r>
            <a:r>
              <a:rPr lang="zh-CN" altLang="zh-CN" kern="100" dirty="0">
                <a:solidFill>
                  <a:srgbClr val="FF0000"/>
                </a:solidFill>
                <a:latin typeface="Times New Roman"/>
                <a:ea typeface="华文细黑"/>
                <a:cs typeface="Times New Roman"/>
              </a:rPr>
              <a:t>加热</a:t>
            </a:r>
            <a:r>
              <a:rPr lang="zh-CN" altLang="zh-CN" kern="100" dirty="0">
                <a:solidFill>
                  <a:prstClr val="black"/>
                </a:solidFill>
                <a:latin typeface="Times New Roman"/>
                <a:ea typeface="华文细黑"/>
                <a:cs typeface="Times New Roman"/>
              </a:rPr>
              <a:t>：加快反应速率或促进平衡向某个方向移动</a:t>
            </a:r>
            <a:endParaRPr lang="zh-CN" altLang="zh-CN" kern="100" dirty="0">
              <a:solidFill>
                <a:prstClr val="black"/>
              </a:solidFill>
              <a:latin typeface="宋体"/>
              <a:cs typeface="Courier New"/>
            </a:endParaRPr>
          </a:p>
          <a:p>
            <a:pPr lvl="0" algn="just">
              <a:lnSpc>
                <a:spcPts val="5500"/>
              </a:lnSpc>
            </a:pPr>
            <a:r>
              <a:rPr lang="zh-CN" altLang="zh-CN" kern="100" dirty="0">
                <a:solidFill>
                  <a:prstClr val="black"/>
                </a:solidFill>
                <a:latin typeface="Times New Roman"/>
                <a:ea typeface="华文细黑"/>
                <a:cs typeface="Times New Roman"/>
              </a:rPr>
              <a:t>如果在制备过程中出现一些受热易分解的物质或产物，则要注意对温度的控制。如侯氏制碱中的</a:t>
            </a:r>
            <a:r>
              <a:rPr lang="en-US" altLang="zh-CN" kern="100" dirty="0">
                <a:solidFill>
                  <a:prstClr val="black"/>
                </a:solidFill>
                <a:latin typeface="Times New Roman"/>
                <a:ea typeface="华文细黑"/>
                <a:cs typeface="Courier New"/>
              </a:rPr>
              <a:t>NaHCO</a:t>
            </a:r>
            <a:r>
              <a:rPr lang="en-US" altLang="zh-CN" kern="100" baseline="-25000" dirty="0">
                <a:solidFill>
                  <a:prstClr val="black"/>
                </a:solidFill>
                <a:latin typeface="Times New Roman"/>
                <a:ea typeface="华文细黑"/>
                <a:cs typeface="Courier New"/>
              </a:rPr>
              <a:t>3</a:t>
            </a:r>
            <a:r>
              <a:rPr lang="zh-CN" altLang="zh-CN" kern="100" dirty="0">
                <a:solidFill>
                  <a:prstClr val="black"/>
                </a:solidFill>
                <a:latin typeface="Times New Roman"/>
                <a:ea typeface="华文细黑"/>
                <a:cs typeface="Times New Roman"/>
              </a:rPr>
              <a:t>、</a:t>
            </a:r>
            <a:r>
              <a:rPr lang="en-US" altLang="zh-CN" kern="100" dirty="0">
                <a:solidFill>
                  <a:prstClr val="black"/>
                </a:solidFill>
                <a:latin typeface="Times New Roman"/>
                <a:ea typeface="华文细黑"/>
                <a:cs typeface="Courier New"/>
              </a:rPr>
              <a:t>H</a:t>
            </a:r>
            <a:r>
              <a:rPr lang="en-US" altLang="zh-CN" kern="100" baseline="-25000" dirty="0">
                <a:solidFill>
                  <a:prstClr val="black"/>
                </a:solidFill>
                <a:latin typeface="Times New Roman"/>
                <a:ea typeface="华文细黑"/>
                <a:cs typeface="Courier New"/>
              </a:rPr>
              <a:t>2</a:t>
            </a:r>
            <a:r>
              <a:rPr lang="en-US" altLang="zh-CN" kern="100" dirty="0">
                <a:solidFill>
                  <a:prstClr val="black"/>
                </a:solidFill>
                <a:latin typeface="Times New Roman"/>
                <a:ea typeface="华文细黑"/>
                <a:cs typeface="Courier New"/>
              </a:rPr>
              <a:t>O</a:t>
            </a:r>
            <a:r>
              <a:rPr lang="en-US" altLang="zh-CN" kern="100" baseline="-25000" dirty="0">
                <a:solidFill>
                  <a:prstClr val="black"/>
                </a:solidFill>
                <a:latin typeface="Times New Roman"/>
                <a:ea typeface="华文细黑"/>
                <a:cs typeface="Courier New"/>
              </a:rPr>
              <a:t>2</a:t>
            </a:r>
            <a:r>
              <a:rPr lang="zh-CN" altLang="zh-CN" kern="100" dirty="0">
                <a:solidFill>
                  <a:prstClr val="black"/>
                </a:solidFill>
                <a:latin typeface="Times New Roman"/>
                <a:ea typeface="华文细黑"/>
                <a:cs typeface="Times New Roman"/>
              </a:rPr>
              <a:t>、</a:t>
            </a:r>
            <a:r>
              <a:rPr lang="en-US" altLang="zh-CN" kern="100" dirty="0" err="1">
                <a:solidFill>
                  <a:prstClr val="black"/>
                </a:solidFill>
                <a:latin typeface="Times New Roman"/>
                <a:ea typeface="华文细黑"/>
                <a:cs typeface="Courier New"/>
              </a:rPr>
              <a:t>Ca</a:t>
            </a:r>
            <a:r>
              <a:rPr lang="en-US" altLang="zh-CN" kern="100" dirty="0">
                <a:solidFill>
                  <a:prstClr val="black"/>
                </a:solidFill>
                <a:latin typeface="Times New Roman"/>
                <a:ea typeface="华文细黑"/>
                <a:cs typeface="Courier New"/>
              </a:rPr>
              <a:t>(HCO</a:t>
            </a:r>
            <a:r>
              <a:rPr lang="en-US" altLang="zh-CN" kern="100" baseline="-25000" dirty="0">
                <a:solidFill>
                  <a:prstClr val="black"/>
                </a:solidFill>
                <a:latin typeface="Times New Roman"/>
                <a:ea typeface="华文细黑"/>
                <a:cs typeface="Courier New"/>
              </a:rPr>
              <a:t>3</a:t>
            </a:r>
            <a:r>
              <a:rPr lang="en-US" altLang="zh-CN" kern="100" dirty="0">
                <a:solidFill>
                  <a:prstClr val="black"/>
                </a:solidFill>
                <a:latin typeface="Times New Roman"/>
                <a:ea typeface="华文细黑"/>
                <a:cs typeface="Courier New"/>
              </a:rPr>
              <a:t>)</a:t>
            </a:r>
            <a:r>
              <a:rPr lang="en-US" altLang="zh-CN" kern="100" baseline="-25000" dirty="0">
                <a:solidFill>
                  <a:prstClr val="black"/>
                </a:solidFill>
                <a:latin typeface="Times New Roman"/>
                <a:ea typeface="华文细黑"/>
                <a:cs typeface="Courier New"/>
              </a:rPr>
              <a:t>2</a:t>
            </a:r>
            <a:r>
              <a:rPr lang="zh-CN" altLang="zh-CN" kern="100" dirty="0">
                <a:solidFill>
                  <a:prstClr val="black"/>
                </a:solidFill>
                <a:latin typeface="Times New Roman"/>
                <a:ea typeface="华文细黑"/>
                <a:cs typeface="Times New Roman"/>
              </a:rPr>
              <a:t>、</a:t>
            </a:r>
            <a:r>
              <a:rPr lang="en-US" altLang="zh-CN" kern="100" dirty="0">
                <a:solidFill>
                  <a:prstClr val="black"/>
                </a:solidFill>
                <a:latin typeface="Times New Roman"/>
                <a:ea typeface="华文细黑"/>
                <a:cs typeface="Courier New"/>
              </a:rPr>
              <a:t>KMnO</a:t>
            </a:r>
            <a:r>
              <a:rPr lang="en-US" altLang="zh-CN" kern="100" baseline="-25000" dirty="0">
                <a:solidFill>
                  <a:prstClr val="black"/>
                </a:solidFill>
                <a:latin typeface="Times New Roman"/>
                <a:ea typeface="华文细黑"/>
                <a:cs typeface="Courier New"/>
              </a:rPr>
              <a:t>4</a:t>
            </a:r>
            <a:r>
              <a:rPr lang="zh-CN" altLang="zh-CN" kern="100" dirty="0">
                <a:solidFill>
                  <a:prstClr val="black"/>
                </a:solidFill>
                <a:latin typeface="Times New Roman"/>
                <a:ea typeface="华文细黑"/>
                <a:cs typeface="Times New Roman"/>
              </a:rPr>
              <a:t>、</a:t>
            </a:r>
            <a:r>
              <a:rPr lang="en-US" altLang="zh-CN" kern="100" dirty="0">
                <a:solidFill>
                  <a:prstClr val="black"/>
                </a:solidFill>
                <a:latin typeface="Times New Roman"/>
                <a:ea typeface="华文细黑"/>
                <a:cs typeface="Courier New"/>
              </a:rPr>
              <a:t>AgNO</a:t>
            </a:r>
            <a:r>
              <a:rPr lang="en-US" altLang="zh-CN" kern="100" baseline="-25000" dirty="0">
                <a:solidFill>
                  <a:prstClr val="black"/>
                </a:solidFill>
                <a:latin typeface="Times New Roman"/>
                <a:ea typeface="华文细黑"/>
                <a:cs typeface="Courier New"/>
              </a:rPr>
              <a:t>3</a:t>
            </a:r>
            <a:r>
              <a:rPr lang="zh-CN" altLang="zh-CN" kern="100" dirty="0">
                <a:solidFill>
                  <a:prstClr val="black"/>
                </a:solidFill>
                <a:latin typeface="Times New Roman"/>
                <a:ea typeface="华文细黑"/>
                <a:cs typeface="Times New Roman"/>
              </a:rPr>
              <a:t>、</a:t>
            </a:r>
            <a:r>
              <a:rPr lang="en-US" altLang="zh-CN" kern="100" dirty="0">
                <a:solidFill>
                  <a:prstClr val="black"/>
                </a:solidFill>
                <a:latin typeface="Times New Roman"/>
                <a:ea typeface="华文细黑"/>
                <a:cs typeface="Courier New"/>
              </a:rPr>
              <a:t>HNO</a:t>
            </a:r>
            <a:r>
              <a:rPr lang="en-US" altLang="zh-CN" kern="100" baseline="-25000" dirty="0">
                <a:solidFill>
                  <a:prstClr val="black"/>
                </a:solidFill>
                <a:latin typeface="Times New Roman"/>
                <a:ea typeface="华文细黑"/>
                <a:cs typeface="Courier New"/>
              </a:rPr>
              <a:t>3</a:t>
            </a:r>
            <a:r>
              <a:rPr lang="en-US" altLang="zh-CN" kern="100" dirty="0">
                <a:solidFill>
                  <a:prstClr val="black"/>
                </a:solidFill>
                <a:latin typeface="Times New Roman"/>
                <a:ea typeface="华文细黑"/>
                <a:cs typeface="Courier New"/>
              </a:rPr>
              <a:t>(</a:t>
            </a:r>
            <a:r>
              <a:rPr lang="zh-CN" altLang="zh-CN" kern="100" dirty="0">
                <a:solidFill>
                  <a:prstClr val="black"/>
                </a:solidFill>
                <a:latin typeface="Times New Roman"/>
                <a:ea typeface="华文细黑"/>
                <a:cs typeface="Times New Roman"/>
              </a:rPr>
              <a:t>浓</a:t>
            </a:r>
            <a:r>
              <a:rPr lang="en-US" altLang="zh-CN" kern="100" dirty="0">
                <a:solidFill>
                  <a:prstClr val="black"/>
                </a:solidFill>
                <a:latin typeface="Times New Roman"/>
                <a:ea typeface="华文细黑"/>
                <a:cs typeface="Courier New"/>
              </a:rPr>
              <a:t>)</a:t>
            </a:r>
            <a:r>
              <a:rPr lang="zh-CN" altLang="zh-CN" kern="100" dirty="0">
                <a:solidFill>
                  <a:prstClr val="black"/>
                </a:solidFill>
                <a:latin typeface="Times New Roman"/>
                <a:ea typeface="华文细黑"/>
                <a:cs typeface="Times New Roman"/>
              </a:rPr>
              <a:t>等物质。</a:t>
            </a:r>
            <a:endParaRPr lang="zh-CN" altLang="zh-CN" kern="100" dirty="0">
              <a:solidFill>
                <a:prstClr val="black"/>
              </a:solidFill>
              <a:latin typeface="宋体"/>
              <a:cs typeface="Courier New"/>
            </a:endParaRPr>
          </a:p>
          <a:p>
            <a:pPr lvl="0" algn="just">
              <a:lnSpc>
                <a:spcPts val="5500"/>
              </a:lnSpc>
            </a:pPr>
            <a:r>
              <a:rPr lang="en-US" altLang="zh-CN" b="1" kern="100" dirty="0">
                <a:solidFill>
                  <a:srgbClr val="FF0000"/>
                </a:solidFill>
                <a:latin typeface="宋体"/>
                <a:ea typeface="华文细黑"/>
                <a:cs typeface="Times New Roman"/>
              </a:rPr>
              <a:t>④</a:t>
            </a:r>
            <a:r>
              <a:rPr lang="zh-CN" altLang="zh-CN" b="1" kern="100" dirty="0">
                <a:solidFill>
                  <a:srgbClr val="FF0000"/>
                </a:solidFill>
                <a:latin typeface="Times New Roman"/>
                <a:ea typeface="华文细黑"/>
                <a:cs typeface="Times New Roman"/>
              </a:rPr>
              <a:t>降温</a:t>
            </a:r>
            <a:r>
              <a:rPr lang="zh-CN" altLang="zh-CN" kern="100" dirty="0">
                <a:solidFill>
                  <a:prstClr val="black"/>
                </a:solidFill>
                <a:latin typeface="Times New Roman"/>
                <a:ea typeface="华文细黑"/>
                <a:cs typeface="Times New Roman"/>
              </a:rPr>
              <a:t>：防止某物质在高温时会溶解</a:t>
            </a:r>
            <a:r>
              <a:rPr lang="en-US" altLang="zh-CN" kern="100" dirty="0">
                <a:solidFill>
                  <a:prstClr val="black"/>
                </a:solidFill>
                <a:latin typeface="Times New Roman"/>
                <a:ea typeface="华文细黑"/>
                <a:cs typeface="Courier New"/>
              </a:rPr>
              <a:t>(</a:t>
            </a:r>
            <a:r>
              <a:rPr lang="zh-CN" altLang="zh-CN" kern="100" dirty="0">
                <a:solidFill>
                  <a:prstClr val="black"/>
                </a:solidFill>
                <a:latin typeface="Times New Roman"/>
                <a:ea typeface="华文细黑"/>
                <a:cs typeface="Times New Roman"/>
              </a:rPr>
              <a:t>或分解</a:t>
            </a:r>
            <a:r>
              <a:rPr lang="en-US" altLang="zh-CN" kern="100" dirty="0">
                <a:solidFill>
                  <a:prstClr val="black"/>
                </a:solidFill>
                <a:latin typeface="Times New Roman"/>
                <a:ea typeface="华文细黑"/>
                <a:cs typeface="Courier New"/>
              </a:rPr>
              <a:t>)</a:t>
            </a:r>
            <a:r>
              <a:rPr lang="zh-CN" altLang="zh-CN" kern="100" dirty="0">
                <a:solidFill>
                  <a:prstClr val="black"/>
                </a:solidFill>
                <a:latin typeface="Times New Roman"/>
                <a:ea typeface="华文细黑"/>
                <a:cs typeface="Times New Roman"/>
              </a:rPr>
              <a:t>、为使化学平衡</a:t>
            </a:r>
            <a:r>
              <a:rPr lang="zh-CN" altLang="zh-CN" kern="100" dirty="0" smtClean="0">
                <a:solidFill>
                  <a:prstClr val="black"/>
                </a:solidFill>
                <a:latin typeface="Times New Roman"/>
                <a:ea typeface="华文细黑"/>
                <a:cs typeface="Times New Roman"/>
              </a:rPr>
              <a:t>向要求</a:t>
            </a:r>
            <a:r>
              <a:rPr lang="zh-CN" altLang="zh-CN" kern="100" dirty="0">
                <a:solidFill>
                  <a:prstClr val="black"/>
                </a:solidFill>
                <a:latin typeface="Times New Roman"/>
                <a:ea typeface="华文细黑"/>
                <a:cs typeface="Times New Roman"/>
              </a:rPr>
              <a:t>的方向</a:t>
            </a:r>
            <a:r>
              <a:rPr lang="zh-CN" altLang="zh-CN" kern="100" dirty="0" smtClean="0">
                <a:solidFill>
                  <a:prstClr val="black"/>
                </a:solidFill>
                <a:latin typeface="Times New Roman"/>
                <a:ea typeface="华文细黑"/>
                <a:cs typeface="Times New Roman"/>
              </a:rPr>
              <a:t>移动</a:t>
            </a:r>
            <a:r>
              <a:rPr lang="en-US" altLang="zh-CN" kern="100" dirty="0">
                <a:solidFill>
                  <a:prstClr val="black"/>
                </a:solidFill>
                <a:latin typeface="宋体"/>
                <a:cs typeface="Courier New"/>
              </a:rPr>
              <a:t> </a:t>
            </a:r>
            <a:r>
              <a:rPr lang="en-US" altLang="zh-CN" kern="100" dirty="0" smtClean="0">
                <a:solidFill>
                  <a:prstClr val="black"/>
                </a:solidFill>
                <a:latin typeface="宋体"/>
                <a:cs typeface="Courier New"/>
              </a:rPr>
              <a:t>   </a:t>
            </a:r>
            <a:r>
              <a:rPr lang="en-US" altLang="zh-CN" kern="100" dirty="0" smtClean="0">
                <a:solidFill>
                  <a:srgbClr val="FF0000"/>
                </a:solidFill>
                <a:latin typeface="宋体"/>
                <a:ea typeface="华文细黑"/>
                <a:cs typeface="Times New Roman"/>
              </a:rPr>
              <a:t>⑤</a:t>
            </a:r>
            <a:r>
              <a:rPr lang="zh-CN" altLang="zh-CN" kern="100" dirty="0">
                <a:solidFill>
                  <a:srgbClr val="FF0000"/>
                </a:solidFill>
                <a:latin typeface="Times New Roman"/>
                <a:ea typeface="华文细黑"/>
                <a:cs typeface="Times New Roman"/>
              </a:rPr>
              <a:t>萃取</a:t>
            </a:r>
            <a:endParaRPr lang="zh-CN" altLang="zh-CN" kern="100" dirty="0">
              <a:solidFill>
                <a:srgbClr val="FF0000"/>
              </a:solidFill>
              <a:latin typeface="宋体"/>
              <a:cs typeface="Courier New"/>
            </a:endParaRPr>
          </a:p>
        </p:txBody>
      </p:sp>
    </p:spTree>
    <p:extLst>
      <p:ext uri="{BB962C8B-B14F-4D97-AF65-F5344CB8AC3E}">
        <p14:creationId xmlns:p14="http://schemas.microsoft.com/office/powerpoint/2010/main" val="1782688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62558" y="0"/>
            <a:ext cx="11800969" cy="6586394"/>
          </a:xfrm>
          <a:prstGeom prst="rect">
            <a:avLst/>
          </a:prstGeom>
        </p:spPr>
        <p:txBody>
          <a:bodyPr wrap="square" lIns="121898" tIns="60948" rIns="121898" bIns="60948">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获得产品阶段的常见考点</a:t>
            </a:r>
            <a:endParaRPr lang="zh-CN" altLang="zh-CN" sz="2800" b="1" kern="100" dirty="0">
              <a:solidFill>
                <a:srgbClr val="FF0000"/>
              </a:solidFill>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①</a:t>
            </a:r>
            <a:r>
              <a:rPr lang="zh-CN" altLang="zh-CN" sz="2800" b="1" kern="100" dirty="0">
                <a:solidFill>
                  <a:srgbClr val="0000FF"/>
                </a:solidFill>
                <a:latin typeface="Times New Roman"/>
                <a:ea typeface="华文细黑"/>
                <a:cs typeface="Times New Roman"/>
              </a:rPr>
              <a:t>洗涤</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冰水、热水</a:t>
            </a:r>
            <a:r>
              <a:rPr lang="en-US" altLang="zh-CN" sz="2800" b="1" kern="100" dirty="0">
                <a:solidFill>
                  <a:srgbClr val="0000FF"/>
                </a:solidFill>
                <a:latin typeface="Times New Roman"/>
                <a:ea typeface="华文细黑"/>
                <a:cs typeface="Courier New"/>
              </a:rPr>
              <a:t>)</a:t>
            </a:r>
            <a:r>
              <a:rPr lang="zh-CN" altLang="zh-CN" sz="2800" kern="100" dirty="0">
                <a:latin typeface="Times New Roman"/>
                <a:ea typeface="华文细黑"/>
                <a:cs typeface="Times New Roman"/>
              </a:rPr>
              <a:t>：洗去晶体表面的杂质离子，并减少晶体在洗涤过程中的溶解损耗。</a:t>
            </a:r>
            <a:endParaRPr lang="zh-CN" altLang="zh-CN" sz="2800" kern="100" dirty="0">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②</a:t>
            </a:r>
            <a:r>
              <a:rPr lang="zh-CN" altLang="zh-CN" sz="2800" b="1" kern="100" dirty="0">
                <a:solidFill>
                  <a:srgbClr val="0000FF"/>
                </a:solidFill>
                <a:latin typeface="Times New Roman"/>
                <a:ea typeface="华文细黑"/>
                <a:cs typeface="Times New Roman"/>
              </a:rPr>
              <a:t>蒸发</a:t>
            </a:r>
            <a:r>
              <a:rPr lang="zh-CN" altLang="zh-CN" sz="2800" kern="100" dirty="0">
                <a:latin typeface="Times New Roman"/>
                <a:ea typeface="华文细黑"/>
                <a:cs typeface="Times New Roman"/>
              </a:rPr>
              <a:t>、反应时的气体氛围抑制水解：如从溶液中析出</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AlCl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MgCl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等溶质时，应在</a:t>
            </a:r>
            <a:r>
              <a:rPr lang="en-US" altLang="zh-CN" sz="2800" kern="100" dirty="0" err="1">
                <a:latin typeface="Times New Roman"/>
                <a:ea typeface="华文细黑"/>
                <a:cs typeface="Courier New"/>
              </a:rPr>
              <a:t>HCl</a:t>
            </a:r>
            <a:r>
              <a:rPr lang="zh-CN" altLang="zh-CN" sz="2800" kern="100" dirty="0">
                <a:latin typeface="Times New Roman"/>
                <a:ea typeface="华文细黑"/>
                <a:cs typeface="Times New Roman"/>
              </a:rPr>
              <a:t>的气流中加热，以防其水解。</a:t>
            </a:r>
            <a:endParaRPr lang="zh-CN" altLang="zh-CN" sz="2800" kern="100" dirty="0">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③</a:t>
            </a:r>
            <a:r>
              <a:rPr lang="zh-CN" altLang="zh-CN" sz="2800" b="1" kern="100" dirty="0">
                <a:solidFill>
                  <a:srgbClr val="0000FF"/>
                </a:solidFill>
                <a:latin typeface="Times New Roman"/>
                <a:ea typeface="华文细黑"/>
                <a:cs typeface="Times New Roman"/>
              </a:rPr>
              <a:t>蒸发浓缩、冷却结晶</a:t>
            </a:r>
            <a:r>
              <a:rPr lang="zh-CN" altLang="zh-CN" sz="2800" kern="100" dirty="0">
                <a:latin typeface="Times New Roman"/>
                <a:ea typeface="华文细黑"/>
                <a:cs typeface="Times New Roman"/>
              </a:rPr>
              <a:t>：如除去</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中的少量</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④</a:t>
            </a:r>
            <a:r>
              <a:rPr lang="zh-CN" altLang="zh-CN" sz="2800" b="1" kern="100" dirty="0">
                <a:solidFill>
                  <a:srgbClr val="0000FF"/>
                </a:solidFill>
                <a:latin typeface="Times New Roman"/>
                <a:ea typeface="华文细黑"/>
                <a:cs typeface="Times New Roman"/>
              </a:rPr>
              <a:t>蒸发结晶、趁热过滤</a:t>
            </a:r>
            <a:r>
              <a:rPr lang="zh-CN" altLang="zh-CN" sz="2800" kern="100" dirty="0">
                <a:latin typeface="Times New Roman"/>
                <a:ea typeface="华文细黑"/>
                <a:cs typeface="Times New Roman"/>
              </a:rPr>
              <a:t>：如除去</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中的少量</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b="1" kern="100" dirty="0">
                <a:solidFill>
                  <a:srgbClr val="0000FF"/>
                </a:solidFill>
                <a:latin typeface="宋体"/>
                <a:ea typeface="华文细黑"/>
                <a:cs typeface="Times New Roman"/>
              </a:rPr>
              <a:t>⑤</a:t>
            </a:r>
            <a:r>
              <a:rPr lang="zh-CN" altLang="zh-CN" sz="2800" b="1" kern="100" dirty="0">
                <a:solidFill>
                  <a:srgbClr val="0000FF"/>
                </a:solidFill>
                <a:latin typeface="Times New Roman"/>
                <a:ea typeface="华文细黑"/>
                <a:cs typeface="Times New Roman"/>
              </a:rPr>
              <a:t>重结晶</a:t>
            </a:r>
            <a:r>
              <a:rPr lang="zh-CN" altLang="zh-CN" sz="2800" b="1" kern="100" dirty="0" smtClean="0">
                <a:solidFill>
                  <a:srgbClr val="0000FF"/>
                </a:solidFill>
                <a:latin typeface="Times New Roman"/>
                <a:ea typeface="华文细黑"/>
                <a:cs typeface="Times New Roman"/>
              </a:rPr>
              <a:t>。</a:t>
            </a:r>
            <a:endParaRPr lang="en-US" altLang="zh-CN" sz="2800" b="1" kern="100" dirty="0" smtClean="0">
              <a:solidFill>
                <a:srgbClr val="0000FF"/>
              </a:solidFill>
              <a:latin typeface="Times New Roman"/>
              <a:ea typeface="华文细黑"/>
              <a:cs typeface="Times New Roman"/>
            </a:endParaRPr>
          </a:p>
          <a:p>
            <a:pPr algn="just">
              <a:lnSpc>
                <a:spcPct val="150000"/>
              </a:lnSpc>
              <a:spcAft>
                <a:spcPts val="0"/>
              </a:spcAft>
            </a:pPr>
            <a:r>
              <a:rPr lang="en-US" altLang="zh-CN" sz="2800" b="1" kern="1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其他常见考点</a:t>
            </a:r>
            <a:endParaRPr lang="zh-CN" altLang="zh-CN" sz="2800" b="1" kern="100" dirty="0">
              <a:solidFill>
                <a:srgbClr val="FF0000"/>
              </a:solidFill>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化学方程式　</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实验仪器　</a:t>
            </a:r>
            <a:r>
              <a:rPr lang="en-US" altLang="zh-CN" sz="2800" kern="100" dirty="0">
                <a:latin typeface="宋体"/>
                <a:ea typeface="华文细黑"/>
                <a:cs typeface="Times New Roman"/>
              </a:rPr>
              <a:t>③</a:t>
            </a:r>
            <a:r>
              <a:rPr lang="zh-CN" altLang="zh-CN" sz="2800" kern="100" dirty="0">
                <a:latin typeface="Times New Roman"/>
                <a:ea typeface="华文细黑"/>
                <a:cs typeface="Times New Roman"/>
              </a:rPr>
              <a:t>计算　</a:t>
            </a:r>
            <a:r>
              <a:rPr lang="en-US" altLang="zh-CN" sz="2800" kern="100" dirty="0">
                <a:latin typeface="宋体"/>
                <a:ea typeface="华文细黑"/>
                <a:cs typeface="Times New Roman"/>
              </a:rPr>
              <a:t>④</a:t>
            </a:r>
            <a:r>
              <a:rPr lang="zh-CN" altLang="zh-CN" sz="2800" kern="100" dirty="0">
                <a:latin typeface="Times New Roman"/>
                <a:ea typeface="华文细黑"/>
                <a:cs typeface="Times New Roman"/>
              </a:rPr>
              <a:t>信息</a:t>
            </a:r>
            <a:r>
              <a:rPr lang="en-US" altLang="zh-CN" sz="2800" kern="100" dirty="0">
                <a:latin typeface="Times New Roman"/>
                <a:ea typeface="华文细黑"/>
                <a:cs typeface="Courier New"/>
              </a:rPr>
              <a:t> </a:t>
            </a:r>
            <a:endParaRPr lang="zh-CN" altLang="zh-CN" sz="2800" kern="100" dirty="0">
              <a:latin typeface="宋体"/>
              <a:cs typeface="Courier New"/>
            </a:endParaRPr>
          </a:p>
        </p:txBody>
      </p:sp>
    </p:spTree>
    <p:extLst>
      <p:ext uri="{BB962C8B-B14F-4D97-AF65-F5344CB8AC3E}">
        <p14:creationId xmlns:p14="http://schemas.microsoft.com/office/powerpoint/2010/main" val="3406265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up)">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wipe(up)">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animEffect transition="in" filter="wipe(up)">
                                      <p:cBhvr>
                                        <p:cTn id="17" dur="500"/>
                                        <p:tgtEl>
                                          <p:spTgt spid="1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2">
                                            <p:txEl>
                                              <p:pRg st="3" end="3"/>
                                            </p:txEl>
                                          </p:spTgt>
                                        </p:tgtEl>
                                        <p:attrNameLst>
                                          <p:attrName>style.visibility</p:attrName>
                                        </p:attrNameLst>
                                      </p:cBhvr>
                                      <p:to>
                                        <p:strVal val="visible"/>
                                      </p:to>
                                    </p:set>
                                    <p:animEffect transition="in" filter="wipe(up)">
                                      <p:cBhvr>
                                        <p:cTn id="22" dur="500"/>
                                        <p:tgtEl>
                                          <p:spTgt spid="1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12">
                                            <p:txEl>
                                              <p:pRg st="4" end="4"/>
                                            </p:txEl>
                                          </p:spTgt>
                                        </p:tgtEl>
                                        <p:attrNameLst>
                                          <p:attrName>style.visibility</p:attrName>
                                        </p:attrNameLst>
                                      </p:cBhvr>
                                      <p:to>
                                        <p:strVal val="visible"/>
                                      </p:to>
                                    </p:set>
                                    <p:animEffect transition="in" filter="wipe(up)">
                                      <p:cBhvr>
                                        <p:cTn id="27" dur="500"/>
                                        <p:tgtEl>
                                          <p:spTgt spid="1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12">
                                            <p:txEl>
                                              <p:pRg st="5" end="5"/>
                                            </p:txEl>
                                          </p:spTgt>
                                        </p:tgtEl>
                                        <p:attrNameLst>
                                          <p:attrName>style.visibility</p:attrName>
                                        </p:attrNameLst>
                                      </p:cBhvr>
                                      <p:to>
                                        <p:strVal val="visible"/>
                                      </p:to>
                                    </p:set>
                                    <p:animEffect transition="in" filter="wipe(up)">
                                      <p:cBhvr>
                                        <p:cTn id="32" dur="500"/>
                                        <p:tgtEl>
                                          <p:spTgt spid="1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12">
                                            <p:txEl>
                                              <p:pRg st="6" end="6"/>
                                            </p:txEl>
                                          </p:spTgt>
                                        </p:tgtEl>
                                        <p:attrNameLst>
                                          <p:attrName>style.visibility</p:attrName>
                                        </p:attrNameLst>
                                      </p:cBhvr>
                                      <p:to>
                                        <p:strVal val="visible"/>
                                      </p:to>
                                    </p:set>
                                    <p:animEffect transition="in" filter="wipe(up)">
                                      <p:cBhvr>
                                        <p:cTn id="37" dur="500"/>
                                        <p:tgtEl>
                                          <p:spTgt spid="1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12">
                                            <p:txEl>
                                              <p:pRg st="7" end="7"/>
                                            </p:txEl>
                                          </p:spTgt>
                                        </p:tgtEl>
                                        <p:attrNameLst>
                                          <p:attrName>style.visibility</p:attrName>
                                        </p:attrNameLst>
                                      </p:cBhvr>
                                      <p:to>
                                        <p:strVal val="visible"/>
                                      </p:to>
                                    </p:set>
                                    <p:animEffect transition="in" filter="wipe(up)">
                                      <p:cBhvr>
                                        <p:cTn id="42" dur="500"/>
                                        <p:tgtEl>
                                          <p:spTgt spid="1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48485" y="634847"/>
            <a:ext cx="11563430" cy="5060335"/>
          </a:xfrm>
          <a:prstGeom prst="rect">
            <a:avLst/>
          </a:prstGeom>
        </p:spPr>
        <p:txBody>
          <a:bodyPr wrap="square" lIns="121898" tIns="60948" rIns="121898" bIns="60948">
            <a:spAutoFit/>
          </a:bodyPr>
          <a:lstStyle/>
          <a:p>
            <a:pPr algn="ctr">
              <a:lnSpc>
                <a:spcPts val="5500"/>
              </a:lnSpc>
              <a:spcAft>
                <a:spcPts val="0"/>
              </a:spcAft>
            </a:pPr>
            <a:r>
              <a:rPr lang="zh-CN" altLang="zh-CN" sz="2800" b="1" kern="100" dirty="0" smtClean="0">
                <a:solidFill>
                  <a:srgbClr val="FF0000"/>
                </a:solidFill>
                <a:latin typeface="Times New Roman"/>
                <a:ea typeface="华文细黑"/>
                <a:cs typeface="Times New Roman"/>
              </a:rPr>
              <a:t>解答</a:t>
            </a:r>
            <a:r>
              <a:rPr lang="zh-CN" altLang="zh-CN" sz="2800" b="1" kern="100" dirty="0">
                <a:solidFill>
                  <a:srgbClr val="FF0000"/>
                </a:solidFill>
                <a:latin typeface="Times New Roman"/>
                <a:ea typeface="华文细黑"/>
                <a:cs typeface="Times New Roman"/>
              </a:rPr>
              <a:t>无机化工流程图题的策略</a:t>
            </a:r>
            <a:endParaRPr lang="zh-CN" altLang="zh-CN" sz="2800" b="1" kern="100" dirty="0">
              <a:solidFill>
                <a:srgbClr val="FF0000"/>
              </a:solidFill>
              <a:latin typeface="宋体"/>
              <a:cs typeface="Courier New"/>
            </a:endParaRPr>
          </a:p>
          <a:p>
            <a:pPr algn="just">
              <a:lnSpc>
                <a:spcPts val="5500"/>
              </a:lnSpc>
              <a:spcAft>
                <a:spcPts val="0"/>
              </a:spcAft>
            </a:pPr>
            <a:r>
              <a:rPr lang="en-US" altLang="zh-CN" sz="2800" b="1" kern="100" dirty="0">
                <a:solidFill>
                  <a:srgbClr val="0000FF"/>
                </a:solidFill>
                <a:latin typeface="Times New Roman"/>
                <a:ea typeface="华文细黑"/>
                <a:cs typeface="Courier New"/>
              </a:rPr>
              <a:t>1.</a:t>
            </a:r>
            <a:r>
              <a:rPr lang="zh-CN" altLang="zh-CN" sz="2800" b="1" kern="100" dirty="0">
                <a:solidFill>
                  <a:srgbClr val="0000FF"/>
                </a:solidFill>
                <a:latin typeface="Times New Roman"/>
                <a:ea typeface="华文细黑"/>
                <a:cs typeface="Times New Roman"/>
              </a:rPr>
              <a:t>粗读题干，挖掘图示</a:t>
            </a:r>
            <a:endParaRPr lang="zh-CN" altLang="zh-CN" sz="2800" b="1" kern="100" dirty="0">
              <a:solidFill>
                <a:srgbClr val="0000FF"/>
              </a:solidFill>
              <a:latin typeface="宋体"/>
              <a:cs typeface="Courier New"/>
            </a:endParaRPr>
          </a:p>
          <a:p>
            <a:pPr algn="just">
              <a:lnSpc>
                <a:spcPts val="5500"/>
              </a:lnSpc>
              <a:spcAft>
                <a:spcPts val="0"/>
              </a:spcAft>
            </a:pPr>
            <a:r>
              <a:rPr lang="zh-CN" altLang="zh-CN" sz="2800" b="1" kern="100" dirty="0">
                <a:latin typeface="Times New Roman"/>
                <a:ea typeface="华文细黑"/>
                <a:cs typeface="Times New Roman"/>
              </a:rPr>
              <a:t>图示中一般会呈现</a:t>
            </a:r>
            <a:r>
              <a:rPr lang="zh-CN" altLang="zh-CN" sz="2800" b="1" kern="100" dirty="0">
                <a:latin typeface="GBK_S" pitchFamily="65" charset="-122"/>
                <a:ea typeface="GBK_S" pitchFamily="65" charset="-122"/>
                <a:cs typeface="Times New Roman"/>
              </a:rPr>
              <a:t>超</a:t>
            </a:r>
            <a:r>
              <a:rPr lang="zh-CN" altLang="zh-CN" sz="2800" b="1" kern="100" dirty="0">
                <a:latin typeface="Times New Roman"/>
                <a:ea typeface="华文细黑"/>
                <a:cs typeface="Times New Roman"/>
              </a:rPr>
              <a:t>出教材范围的知识，但题目中往往会有提示或者问题中不涉及，所以一定要关注题目的每一个关键字，尽量弄懂流程图，但不必将每一种物质都推出，只需问什么推什么</a:t>
            </a:r>
            <a:r>
              <a:rPr lang="zh-CN" altLang="zh-CN" sz="2800" b="1" kern="100" dirty="0" smtClean="0">
                <a:latin typeface="Times New Roman"/>
                <a:ea typeface="华文细黑"/>
                <a:cs typeface="Times New Roman"/>
              </a:rPr>
              <a:t>。</a:t>
            </a:r>
            <a:endParaRPr lang="en-US" altLang="zh-CN" sz="2800" b="1" kern="100" dirty="0" smtClean="0">
              <a:latin typeface="Times New Roman"/>
              <a:ea typeface="华文细黑"/>
              <a:cs typeface="Times New Roman"/>
            </a:endParaRPr>
          </a:p>
          <a:p>
            <a:pPr algn="just">
              <a:lnSpc>
                <a:spcPts val="5500"/>
              </a:lnSpc>
              <a:spcAft>
                <a:spcPts val="0"/>
              </a:spcAft>
            </a:pPr>
            <a:r>
              <a:rPr lang="zh-CN" altLang="zh-CN" sz="2800" b="1" kern="100" dirty="0" smtClean="0">
                <a:latin typeface="Times New Roman"/>
                <a:ea typeface="华文细黑"/>
                <a:cs typeface="Times New Roman"/>
              </a:rPr>
              <a:t>如</a:t>
            </a:r>
            <a:r>
              <a:rPr lang="zh-CN" altLang="zh-CN" sz="2800" b="1" kern="100" dirty="0">
                <a:latin typeface="Times New Roman"/>
                <a:ea typeface="华文细黑"/>
                <a:cs typeface="Times New Roman"/>
              </a:rPr>
              <a:t>制备类无机化工题，可粗读试题，知道题目制取什么、大致流程和有什么提示等</a:t>
            </a:r>
            <a:r>
              <a:rPr lang="zh-CN" altLang="zh-CN" sz="2800" b="1" kern="100" dirty="0" smtClean="0">
                <a:latin typeface="Times New Roman"/>
                <a:ea typeface="华文细黑"/>
                <a:cs typeface="Times New Roman"/>
              </a:rPr>
              <a:t>。</a:t>
            </a:r>
            <a:endParaRPr lang="zh-CN" altLang="zh-CN" sz="2800" b="1" kern="100" dirty="0">
              <a:latin typeface="宋体"/>
              <a:cs typeface="Courier New"/>
            </a:endParaRPr>
          </a:p>
        </p:txBody>
      </p:sp>
      <p:sp>
        <p:nvSpPr>
          <p:cNvPr id="3" name="矩形 2"/>
          <p:cNvSpPr/>
          <p:nvPr/>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方法技巧</a:t>
            </a:r>
            <a:endParaRPr lang="zh-CN" altLang="en-US" sz="3200" b="1" dirty="0">
              <a:solidFill>
                <a:schemeClr val="bg1"/>
              </a:solidFill>
              <a:latin typeface="+mj-ea"/>
              <a:ea typeface="+mj-ea"/>
            </a:endParaRPr>
          </a:p>
        </p:txBody>
      </p:sp>
      <p:cxnSp>
        <p:nvCxnSpPr>
          <p:cNvPr id="9" name="直接连接符 8"/>
          <p:cNvCxnSpPr/>
          <p:nvPr/>
        </p:nvCxnSpPr>
        <p:spPr>
          <a:xfrm>
            <a:off x="944334" y="4149874"/>
            <a:ext cx="702308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4150990" y="4869954"/>
            <a:ext cx="7632848"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72168" y="5518026"/>
            <a:ext cx="2022638"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6987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down)">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08410" y="297746"/>
            <a:ext cx="11572430" cy="5029582"/>
          </a:xfrm>
          <a:prstGeom prst="rect">
            <a:avLst/>
          </a:prstGeom>
        </p:spPr>
        <p:txBody>
          <a:bodyPr>
            <a:spAutoFit/>
          </a:bodyPr>
          <a:lstStyle/>
          <a:p>
            <a:pPr lvl="0" algn="just">
              <a:lnSpc>
                <a:spcPts val="5500"/>
              </a:lnSpc>
            </a:pPr>
            <a:r>
              <a:rPr lang="en-US" altLang="zh-CN" sz="2800" b="1" kern="100" dirty="0">
                <a:solidFill>
                  <a:srgbClr val="0000FF"/>
                </a:solidFill>
                <a:latin typeface="Times New Roman"/>
                <a:ea typeface="华文细黑"/>
                <a:cs typeface="Courier New"/>
              </a:rPr>
              <a:t>2.</a:t>
            </a:r>
            <a:r>
              <a:rPr lang="zh-CN" altLang="zh-CN" sz="2800" b="1" kern="100" dirty="0">
                <a:solidFill>
                  <a:srgbClr val="0000FF"/>
                </a:solidFill>
                <a:latin typeface="Times New Roman"/>
                <a:ea typeface="华文细黑"/>
                <a:cs typeface="Times New Roman"/>
              </a:rPr>
              <a:t>携带问题，精读信息</a:t>
            </a:r>
            <a:endParaRPr lang="zh-CN" altLang="zh-CN" sz="2800" b="1" kern="100" dirty="0">
              <a:solidFill>
                <a:srgbClr val="0000FF"/>
              </a:solidFill>
              <a:latin typeface="宋体"/>
              <a:cs typeface="Courier New"/>
            </a:endParaRPr>
          </a:p>
          <a:p>
            <a:pPr lvl="0" algn="just">
              <a:lnSpc>
                <a:spcPts val="5500"/>
              </a:lnSpc>
            </a:pPr>
            <a:r>
              <a:rPr lang="zh-CN" altLang="zh-CN" sz="2800" kern="100" dirty="0">
                <a:solidFill>
                  <a:prstClr val="black"/>
                </a:solidFill>
                <a:latin typeface="Times New Roman"/>
                <a:ea typeface="华文细黑"/>
                <a:cs typeface="Times New Roman"/>
              </a:rPr>
              <a:t>这里信息包括三个方面：一是主干，二是流程图示，三是设置问题</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Times New Roman"/>
              <a:ea typeface="华文细黑"/>
              <a:cs typeface="Times New Roman"/>
            </a:endParaRPr>
          </a:p>
          <a:p>
            <a:pPr lvl="0" algn="just">
              <a:lnSpc>
                <a:spcPts val="5500"/>
              </a:lnSpc>
            </a:pPr>
            <a:r>
              <a:rPr lang="zh-CN" altLang="zh-CN" sz="2800" kern="100" dirty="0" smtClean="0">
                <a:solidFill>
                  <a:prstClr val="black"/>
                </a:solidFill>
                <a:latin typeface="Times New Roman"/>
                <a:ea typeface="华文细黑"/>
                <a:cs typeface="Times New Roman"/>
              </a:rPr>
              <a:t>读</a:t>
            </a:r>
            <a:r>
              <a:rPr lang="zh-CN" altLang="zh-CN" sz="2800" kern="100" dirty="0">
                <a:solidFill>
                  <a:prstClr val="black"/>
                </a:solidFill>
                <a:latin typeface="Times New Roman"/>
                <a:ea typeface="华文细黑"/>
                <a:cs typeface="Times New Roman"/>
              </a:rPr>
              <a:t>主干抓住关键字、词；读流程图，重点抓住物质流向</a:t>
            </a:r>
            <a:r>
              <a:rPr lang="en-US" altLang="zh-CN" sz="2800" kern="100" dirty="0">
                <a:solidFill>
                  <a:prstClr val="black"/>
                </a:solidFill>
                <a:latin typeface="Times New Roman"/>
                <a:ea typeface="华文细黑"/>
                <a:cs typeface="Courier New"/>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进入</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与</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流出</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、实验操作方法等。</a:t>
            </a:r>
            <a:endParaRPr lang="en-US" altLang="zh-CN" sz="2800" kern="100" dirty="0">
              <a:solidFill>
                <a:prstClr val="black"/>
              </a:solidFill>
              <a:latin typeface="Times New Roman"/>
              <a:ea typeface="华文细黑"/>
              <a:cs typeface="Times New Roman"/>
            </a:endParaRPr>
          </a:p>
          <a:p>
            <a:pPr lvl="0" algn="just">
              <a:lnSpc>
                <a:spcPts val="5500"/>
              </a:lnSpc>
            </a:pPr>
            <a:r>
              <a:rPr lang="en-US" altLang="zh-CN" sz="2800" b="1" kern="100" dirty="0">
                <a:solidFill>
                  <a:srgbClr val="0000FF"/>
                </a:solidFill>
                <a:latin typeface="Times New Roman"/>
                <a:ea typeface="华文细黑"/>
                <a:cs typeface="Courier New"/>
              </a:rPr>
              <a:t>3.</a:t>
            </a:r>
            <a:r>
              <a:rPr lang="zh-CN" altLang="zh-CN" sz="2800" b="1" kern="100" dirty="0">
                <a:solidFill>
                  <a:srgbClr val="0000FF"/>
                </a:solidFill>
                <a:latin typeface="Times New Roman"/>
                <a:ea typeface="华文细黑"/>
                <a:cs typeface="Times New Roman"/>
              </a:rPr>
              <a:t>跳跃思维，规范答题</a:t>
            </a:r>
            <a:endParaRPr lang="zh-CN" altLang="zh-CN" sz="2800" b="1" kern="100" dirty="0">
              <a:solidFill>
                <a:srgbClr val="0000FF"/>
              </a:solidFill>
              <a:latin typeface="宋体"/>
              <a:cs typeface="Courier New"/>
            </a:endParaRPr>
          </a:p>
          <a:p>
            <a:pPr lvl="0" algn="just">
              <a:lnSpc>
                <a:spcPts val="5500"/>
              </a:lnSpc>
            </a:pPr>
            <a:r>
              <a:rPr lang="zh-CN" altLang="zh-CN" sz="2800" kern="100" dirty="0">
                <a:solidFill>
                  <a:prstClr val="black"/>
                </a:solidFill>
                <a:latin typeface="Times New Roman"/>
                <a:ea typeface="华文细黑"/>
                <a:cs typeface="Times New Roman"/>
              </a:rPr>
              <a:t>答题时应注意前后问题往往没有</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相关性</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，即前一问未答出，不会影响后面答题。</a:t>
            </a:r>
            <a:endParaRPr lang="zh-CN" altLang="zh-CN" sz="2800" kern="100" dirty="0">
              <a:solidFill>
                <a:prstClr val="black"/>
              </a:solidFill>
              <a:latin typeface="宋体"/>
              <a:cs typeface="Courier New"/>
            </a:endParaRPr>
          </a:p>
        </p:txBody>
      </p:sp>
      <p:cxnSp>
        <p:nvCxnSpPr>
          <p:cNvPr id="4" name="直接连接符 3"/>
          <p:cNvCxnSpPr/>
          <p:nvPr/>
        </p:nvCxnSpPr>
        <p:spPr>
          <a:xfrm>
            <a:off x="4150990" y="1701602"/>
            <a:ext cx="6696744"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78582" y="2493690"/>
            <a:ext cx="1116124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334566" y="5229994"/>
            <a:ext cx="1584176"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918742" y="4509914"/>
            <a:ext cx="9793088"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2485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down)">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47734" y="45418"/>
            <a:ext cx="11617054" cy="3376990"/>
          </a:xfrm>
          <a:prstGeom prst="rect">
            <a:avLst/>
          </a:prstGeom>
        </p:spPr>
        <p:txBody>
          <a:bodyPr wrap="square" lIns="121898" tIns="60948" rIns="121898" bIns="60948">
            <a:spAutoFit/>
          </a:bodyPr>
          <a:lstStyle/>
          <a:p>
            <a:pPr algn="just">
              <a:lnSpc>
                <a:spcPct val="150000"/>
              </a:lnSpc>
              <a:spcAft>
                <a:spcPts val="0"/>
              </a:spcAft>
            </a:pPr>
            <a:r>
              <a:rPr lang="zh-CN" altLang="zh-CN" b="1" kern="100" dirty="0">
                <a:solidFill>
                  <a:srgbClr val="FF0000"/>
                </a:solidFill>
                <a:latin typeface="+mj-ea"/>
                <a:ea typeface="+mj-ea"/>
                <a:cs typeface="Times New Roman"/>
              </a:rPr>
              <a:t>二、热点题型探究</a:t>
            </a:r>
          </a:p>
          <a:p>
            <a:pPr algn="just">
              <a:lnSpc>
                <a:spcPct val="150000"/>
              </a:lnSpc>
              <a:spcAft>
                <a:spcPts val="0"/>
              </a:spcAft>
            </a:pPr>
            <a:r>
              <a:rPr lang="zh-CN" altLang="zh-CN" b="1" kern="100" dirty="0">
                <a:solidFill>
                  <a:srgbClr val="0000FF"/>
                </a:solidFill>
                <a:latin typeface="Times New Roman"/>
                <a:cs typeface="Times New Roman"/>
              </a:rPr>
              <a:t>热点</a:t>
            </a:r>
            <a:r>
              <a:rPr lang="en-US" altLang="zh-CN" b="1" kern="100" dirty="0">
                <a:solidFill>
                  <a:srgbClr val="0000FF"/>
                </a:solidFill>
                <a:latin typeface="Times New Roman"/>
                <a:cs typeface="Times New Roman"/>
              </a:rPr>
              <a:t>1</a:t>
            </a:r>
            <a:r>
              <a:rPr lang="zh-CN" altLang="zh-CN" b="1" kern="100" dirty="0">
                <a:solidFill>
                  <a:srgbClr val="0000FF"/>
                </a:solidFill>
                <a:latin typeface="Times New Roman"/>
                <a:cs typeface="Times New Roman"/>
              </a:rPr>
              <a:t>　碱金属及其矿物的开发利用</a:t>
            </a:r>
          </a:p>
          <a:p>
            <a:pPr algn="just">
              <a:lnSpc>
                <a:spcPct val="150000"/>
              </a:lnSpc>
              <a:spcAft>
                <a:spcPts val="0"/>
              </a:spcAft>
            </a:pPr>
            <a:r>
              <a:rPr lang="zh-CN" altLang="zh-CN" b="1" kern="100" dirty="0" smtClean="0">
                <a:solidFill>
                  <a:srgbClr val="0000FF"/>
                </a:solidFill>
                <a:latin typeface="IPAPANNEW"/>
                <a:cs typeface="Times New Roman"/>
              </a:rPr>
              <a:t>例</a:t>
            </a:r>
            <a:r>
              <a:rPr lang="en-US" altLang="zh-CN" b="1" kern="100" dirty="0">
                <a:solidFill>
                  <a:srgbClr val="0000FF"/>
                </a:solidFill>
                <a:latin typeface="IPAPANNEW"/>
                <a:cs typeface="Times New Roman"/>
              </a:rPr>
              <a:t>1</a:t>
            </a:r>
            <a:r>
              <a:rPr lang="zh-CN" altLang="zh-CN" kern="100" dirty="0">
                <a:latin typeface="Times New Roman"/>
                <a:ea typeface="华文细黑"/>
                <a:cs typeface="Times New Roman"/>
              </a:rPr>
              <a:t>　难溶性杂卤石</a:t>
            </a:r>
            <a:r>
              <a:rPr lang="en-US" altLang="zh-CN" kern="100" dirty="0">
                <a:latin typeface="Times New Roman"/>
                <a:ea typeface="华文细黑"/>
                <a:cs typeface="Courier New"/>
              </a:rPr>
              <a:t>(K</a:t>
            </a:r>
            <a:r>
              <a:rPr lang="en-US" altLang="zh-CN" kern="100" baseline="-25000" dirty="0">
                <a:latin typeface="Times New Roman"/>
                <a:ea typeface="华文细黑"/>
                <a:cs typeface="Courier New"/>
              </a:rPr>
              <a:t>2</a:t>
            </a:r>
            <a:r>
              <a:rPr lang="en-US" altLang="zh-CN" kern="100" dirty="0">
                <a:latin typeface="Times New Roman"/>
                <a:ea typeface="华文细黑"/>
                <a:cs typeface="Courier New"/>
              </a:rPr>
              <a:t>SO</a:t>
            </a:r>
            <a:r>
              <a:rPr lang="en-US" altLang="zh-CN" kern="100" baseline="-25000" dirty="0">
                <a:latin typeface="Times New Roman"/>
                <a:ea typeface="华文细黑"/>
                <a:cs typeface="Courier New"/>
              </a:rPr>
              <a:t>4</a:t>
            </a:r>
            <a:r>
              <a:rPr lang="en-US" altLang="zh-CN" kern="100" dirty="0">
                <a:latin typeface="Times New Roman"/>
                <a:ea typeface="华文细黑"/>
                <a:cs typeface="Courier New"/>
              </a:rPr>
              <a:t>·MgSO</a:t>
            </a:r>
            <a:r>
              <a:rPr lang="en-US" altLang="zh-CN" kern="100" baseline="-25000" dirty="0">
                <a:latin typeface="Times New Roman"/>
                <a:ea typeface="华文细黑"/>
                <a:cs typeface="Courier New"/>
              </a:rPr>
              <a:t>4</a:t>
            </a:r>
            <a:r>
              <a:rPr lang="en-US" altLang="zh-CN" kern="100" dirty="0">
                <a:latin typeface="Times New Roman"/>
                <a:ea typeface="华文细黑"/>
                <a:cs typeface="Courier New"/>
              </a:rPr>
              <a:t>·2CaSO</a:t>
            </a:r>
            <a:r>
              <a:rPr lang="en-US" altLang="zh-CN" kern="100" baseline="-25000" dirty="0">
                <a:latin typeface="Times New Roman"/>
                <a:ea typeface="华文细黑"/>
                <a:cs typeface="Courier New"/>
              </a:rPr>
              <a:t>4</a:t>
            </a:r>
            <a:r>
              <a:rPr lang="en-US" altLang="zh-CN" kern="100" dirty="0">
                <a:latin typeface="Times New Roman"/>
                <a:ea typeface="华文细黑"/>
                <a:cs typeface="Courier New"/>
              </a:rPr>
              <a:t>·2H</a:t>
            </a:r>
            <a:r>
              <a:rPr lang="en-US" altLang="zh-CN" kern="100" baseline="-25000" dirty="0">
                <a:latin typeface="Times New Roman"/>
                <a:ea typeface="华文细黑"/>
                <a:cs typeface="Courier New"/>
              </a:rPr>
              <a:t>2</a:t>
            </a:r>
            <a:r>
              <a:rPr lang="en-US" altLang="zh-CN" kern="100" dirty="0">
                <a:latin typeface="Times New Roman"/>
                <a:ea typeface="华文细黑"/>
                <a:cs typeface="Courier New"/>
              </a:rPr>
              <a:t>O)</a:t>
            </a:r>
            <a:r>
              <a:rPr lang="zh-CN" altLang="zh-CN" kern="100" dirty="0">
                <a:latin typeface="Times New Roman"/>
                <a:ea typeface="华文细黑"/>
                <a:cs typeface="Times New Roman"/>
              </a:rPr>
              <a:t>属于</a:t>
            </a:r>
            <a:r>
              <a:rPr lang="en-US" altLang="zh-CN" kern="100" dirty="0">
                <a:latin typeface="宋体"/>
                <a:ea typeface="华文细黑"/>
                <a:cs typeface="Times New Roman"/>
              </a:rPr>
              <a:t>“</a:t>
            </a:r>
            <a:r>
              <a:rPr lang="zh-CN" altLang="zh-CN" kern="100" dirty="0">
                <a:latin typeface="Times New Roman"/>
                <a:ea typeface="华文细黑"/>
                <a:cs typeface="Times New Roman"/>
              </a:rPr>
              <a:t>呆矿</a:t>
            </a:r>
            <a:r>
              <a:rPr lang="en-US" altLang="zh-CN" kern="100" dirty="0">
                <a:latin typeface="宋体"/>
                <a:ea typeface="华文细黑"/>
                <a:cs typeface="Times New Roman"/>
              </a:rPr>
              <a:t>”</a:t>
            </a:r>
            <a:r>
              <a:rPr lang="zh-CN" altLang="zh-CN" kern="100" dirty="0">
                <a:latin typeface="Times New Roman"/>
                <a:ea typeface="华文细黑"/>
                <a:cs typeface="Times New Roman"/>
              </a:rPr>
              <a:t>，在水中存在如下平衡：</a:t>
            </a:r>
            <a:endParaRPr lang="zh-CN" altLang="zh-CN" kern="100" dirty="0">
              <a:latin typeface="宋体"/>
              <a:cs typeface="Courier New"/>
            </a:endParaRPr>
          </a:p>
          <a:p>
            <a:pPr algn="just">
              <a:lnSpc>
                <a:spcPct val="150000"/>
              </a:lnSpc>
              <a:spcAft>
                <a:spcPts val="0"/>
              </a:spcAft>
            </a:pPr>
            <a:r>
              <a:rPr lang="en-US" altLang="zh-CN" kern="100" dirty="0">
                <a:latin typeface="Times New Roman"/>
                <a:ea typeface="华文细黑"/>
                <a:cs typeface="Courier New"/>
              </a:rPr>
              <a:t>K</a:t>
            </a:r>
            <a:r>
              <a:rPr lang="en-US" altLang="zh-CN" kern="100" baseline="-25000" dirty="0">
                <a:latin typeface="Times New Roman"/>
                <a:ea typeface="华文细黑"/>
                <a:cs typeface="Courier New"/>
              </a:rPr>
              <a:t>2</a:t>
            </a:r>
            <a:r>
              <a:rPr lang="en-US" altLang="zh-CN" kern="100" dirty="0">
                <a:latin typeface="Times New Roman"/>
                <a:ea typeface="华文细黑"/>
                <a:cs typeface="Courier New"/>
              </a:rPr>
              <a:t>SO</a:t>
            </a:r>
            <a:r>
              <a:rPr lang="en-US" altLang="zh-CN" kern="100" baseline="-25000" dirty="0">
                <a:latin typeface="Times New Roman"/>
                <a:ea typeface="华文细黑"/>
                <a:cs typeface="Courier New"/>
              </a:rPr>
              <a:t>4</a:t>
            </a:r>
            <a:r>
              <a:rPr lang="en-US" altLang="zh-CN" kern="100" dirty="0">
                <a:latin typeface="Times New Roman"/>
                <a:ea typeface="华文细黑"/>
                <a:cs typeface="Courier New"/>
              </a:rPr>
              <a:t>·MgSO</a:t>
            </a:r>
            <a:r>
              <a:rPr lang="en-US" altLang="zh-CN" kern="100" baseline="-25000" dirty="0">
                <a:latin typeface="Times New Roman"/>
                <a:ea typeface="华文细黑"/>
                <a:cs typeface="Courier New"/>
              </a:rPr>
              <a:t>4</a:t>
            </a:r>
            <a:r>
              <a:rPr lang="en-US" altLang="zh-CN" kern="100" dirty="0">
                <a:latin typeface="Times New Roman"/>
                <a:ea typeface="华文细黑"/>
                <a:cs typeface="Courier New"/>
              </a:rPr>
              <a:t>·2CaSO</a:t>
            </a:r>
            <a:r>
              <a:rPr lang="en-US" altLang="zh-CN" kern="100" baseline="-25000" dirty="0">
                <a:latin typeface="Times New Roman"/>
                <a:ea typeface="华文细黑"/>
                <a:cs typeface="Courier New"/>
              </a:rPr>
              <a:t>4</a:t>
            </a:r>
            <a:r>
              <a:rPr lang="en-US" altLang="zh-CN" kern="100" dirty="0">
                <a:latin typeface="Times New Roman"/>
                <a:ea typeface="华文细黑"/>
                <a:cs typeface="Courier New"/>
              </a:rPr>
              <a:t>·2H</a:t>
            </a:r>
            <a:r>
              <a:rPr lang="en-US" altLang="zh-CN" kern="100" baseline="-25000" dirty="0">
                <a:latin typeface="Times New Roman"/>
                <a:ea typeface="华文细黑"/>
                <a:cs typeface="Courier New"/>
              </a:rPr>
              <a:t>2</a:t>
            </a:r>
            <a:r>
              <a:rPr lang="en-US" altLang="zh-CN" kern="100" dirty="0">
                <a:latin typeface="Times New Roman"/>
                <a:ea typeface="华文细黑"/>
                <a:cs typeface="Courier New"/>
              </a:rPr>
              <a:t>O(s)</a:t>
            </a:r>
            <a:r>
              <a:rPr lang="en-US" altLang="zh-CN" kern="100" dirty="0">
                <a:latin typeface="ZBFH"/>
                <a:ea typeface="华文细黑"/>
                <a:cs typeface="Times New Roman"/>
              </a:rPr>
              <a:t></a:t>
            </a:r>
            <a:r>
              <a:rPr lang="en-US" altLang="zh-CN" kern="100" dirty="0">
                <a:latin typeface="Times New Roman"/>
                <a:ea typeface="华文细黑"/>
                <a:cs typeface="Courier New"/>
              </a:rPr>
              <a:t>2Ca</a:t>
            </a:r>
            <a:r>
              <a:rPr lang="en-US" altLang="zh-CN" kern="100" baseline="30000" dirty="0">
                <a:latin typeface="Times New Roman"/>
                <a:ea typeface="华文细黑"/>
                <a:cs typeface="Courier New"/>
              </a:rPr>
              <a:t>2</a:t>
            </a:r>
            <a:r>
              <a:rPr lang="zh-CN" altLang="zh-CN" kern="100" baseline="30000" dirty="0">
                <a:latin typeface="Times New Roman"/>
                <a:ea typeface="华文细黑"/>
                <a:cs typeface="Times New Roman"/>
              </a:rPr>
              <a:t>＋</a:t>
            </a:r>
            <a:r>
              <a:rPr lang="zh-CN" altLang="zh-CN" kern="100" dirty="0">
                <a:latin typeface="Times New Roman"/>
                <a:ea typeface="华文细黑"/>
                <a:cs typeface="Times New Roman"/>
              </a:rPr>
              <a:t>＋</a:t>
            </a:r>
            <a:r>
              <a:rPr lang="en-US" altLang="zh-CN" kern="100" dirty="0">
                <a:latin typeface="Times New Roman"/>
                <a:ea typeface="华文细黑"/>
                <a:cs typeface="Courier New"/>
              </a:rPr>
              <a:t>2K</a:t>
            </a:r>
            <a:r>
              <a:rPr lang="zh-CN" altLang="zh-CN" kern="100" baseline="30000" dirty="0">
                <a:latin typeface="Times New Roman"/>
                <a:ea typeface="华文细黑"/>
                <a:cs typeface="Times New Roman"/>
              </a:rPr>
              <a:t>＋</a:t>
            </a:r>
            <a:r>
              <a:rPr lang="zh-CN" altLang="zh-CN" kern="100" dirty="0">
                <a:latin typeface="Times New Roman"/>
                <a:ea typeface="华文细黑"/>
                <a:cs typeface="Times New Roman"/>
              </a:rPr>
              <a:t>＋</a:t>
            </a:r>
            <a:r>
              <a:rPr lang="en-US" altLang="zh-CN" kern="100" dirty="0">
                <a:latin typeface="Times New Roman"/>
                <a:ea typeface="华文细黑"/>
                <a:cs typeface="Courier New"/>
              </a:rPr>
              <a:t>Mg</a:t>
            </a:r>
            <a:r>
              <a:rPr lang="en-US" altLang="zh-CN" kern="100" baseline="30000" dirty="0">
                <a:latin typeface="Times New Roman"/>
                <a:ea typeface="华文细黑"/>
                <a:cs typeface="Courier New"/>
              </a:rPr>
              <a:t>2</a:t>
            </a:r>
            <a:r>
              <a:rPr lang="zh-CN" altLang="zh-CN" kern="100" baseline="30000" dirty="0">
                <a:latin typeface="Times New Roman"/>
                <a:ea typeface="华文细黑"/>
                <a:cs typeface="Times New Roman"/>
              </a:rPr>
              <a:t>＋</a:t>
            </a:r>
            <a:r>
              <a:rPr lang="zh-CN" altLang="zh-CN" kern="100" dirty="0">
                <a:latin typeface="Times New Roman"/>
                <a:ea typeface="华文细黑"/>
                <a:cs typeface="Times New Roman"/>
              </a:rPr>
              <a:t>＋</a:t>
            </a:r>
            <a:r>
              <a:rPr lang="en-US" altLang="zh-CN" kern="100" dirty="0" smtClean="0">
                <a:latin typeface="Times New Roman"/>
                <a:ea typeface="华文细黑"/>
                <a:cs typeface="Courier New"/>
              </a:rPr>
              <a:t>4SO   </a:t>
            </a:r>
            <a:r>
              <a:rPr lang="zh-CN" altLang="zh-CN" kern="100" dirty="0" smtClean="0">
                <a:latin typeface="Times New Roman"/>
                <a:ea typeface="华文细黑"/>
                <a:cs typeface="Times New Roman"/>
              </a:rPr>
              <a:t>＋</a:t>
            </a:r>
            <a:r>
              <a:rPr lang="en-US" altLang="zh-CN" kern="100" dirty="0">
                <a:latin typeface="Times New Roman"/>
                <a:ea typeface="华文细黑"/>
                <a:cs typeface="Courier New"/>
              </a:rPr>
              <a:t>2H</a:t>
            </a:r>
            <a:r>
              <a:rPr lang="en-US" altLang="zh-CN" kern="100" baseline="-25000" dirty="0">
                <a:latin typeface="Times New Roman"/>
                <a:ea typeface="华文细黑"/>
                <a:cs typeface="Courier New"/>
              </a:rPr>
              <a:t>2</a:t>
            </a:r>
            <a:r>
              <a:rPr lang="en-US" altLang="zh-CN" kern="100" dirty="0">
                <a:latin typeface="Times New Roman"/>
                <a:ea typeface="华文细黑"/>
                <a:cs typeface="Courier New"/>
              </a:rPr>
              <a:t>O</a:t>
            </a:r>
            <a:endParaRPr lang="zh-CN" altLang="zh-CN" kern="100" dirty="0">
              <a:latin typeface="宋体"/>
              <a:cs typeface="Courier New"/>
            </a:endParaRPr>
          </a:p>
          <a:p>
            <a:pPr algn="just">
              <a:lnSpc>
                <a:spcPct val="150000"/>
              </a:lnSpc>
              <a:spcAft>
                <a:spcPts val="0"/>
              </a:spcAft>
            </a:pPr>
            <a:r>
              <a:rPr lang="zh-CN" altLang="zh-CN" kern="100" dirty="0">
                <a:latin typeface="Times New Roman"/>
                <a:ea typeface="华文细黑"/>
                <a:cs typeface="Times New Roman"/>
              </a:rPr>
              <a:t>为能充分利用钾资源，用饱和</a:t>
            </a:r>
            <a:r>
              <a:rPr lang="en-US" altLang="zh-CN" kern="100" dirty="0" err="1">
                <a:latin typeface="Times New Roman"/>
                <a:ea typeface="华文细黑"/>
                <a:cs typeface="Courier New"/>
              </a:rPr>
              <a:t>Ca</a:t>
            </a:r>
            <a:r>
              <a:rPr lang="en-US" altLang="zh-CN" kern="100" dirty="0">
                <a:latin typeface="Times New Roman"/>
                <a:ea typeface="华文细黑"/>
                <a:cs typeface="Courier New"/>
              </a:rPr>
              <a:t>(OH)</a:t>
            </a:r>
            <a:r>
              <a:rPr lang="en-US" altLang="zh-CN" kern="100" baseline="-25000" dirty="0">
                <a:latin typeface="Times New Roman"/>
                <a:ea typeface="华文细黑"/>
                <a:cs typeface="Courier New"/>
              </a:rPr>
              <a:t>2</a:t>
            </a:r>
            <a:r>
              <a:rPr lang="zh-CN" altLang="zh-CN" kern="100" dirty="0">
                <a:latin typeface="Times New Roman"/>
                <a:ea typeface="华文细黑"/>
                <a:cs typeface="Times New Roman"/>
              </a:rPr>
              <a:t>溶液溶浸杂卤石制备硫酸钾，工艺流程如下：</a:t>
            </a:r>
            <a:endParaRPr lang="zh-CN" altLang="zh-CN"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84360975"/>
              </p:ext>
            </p:extLst>
          </p:nvPr>
        </p:nvGraphicFramePr>
        <p:xfrm>
          <a:off x="5015086" y="2747814"/>
          <a:ext cx="749300" cy="628650"/>
        </p:xfrm>
        <a:graphic>
          <a:graphicData uri="http://schemas.openxmlformats.org/presentationml/2006/ole">
            <mc:AlternateContent xmlns:mc="http://schemas.openxmlformats.org/markup-compatibility/2006">
              <mc:Choice xmlns:v="urn:schemas-microsoft-com:vml" Requires="v">
                <p:oleObj spid="_x0000_s5263" name="文档" r:id="rId3" imgW="749889" imgH="628560" progId="Word.Document.12">
                  <p:embed/>
                </p:oleObj>
              </mc:Choice>
              <mc:Fallback>
                <p:oleObj name="文档" r:id="rId3" imgW="749889" imgH="628560" progId="Word.Document.12">
                  <p:embed/>
                  <p:pic>
                    <p:nvPicPr>
                      <p:cNvPr id="0" name=""/>
                      <p:cNvPicPr/>
                      <p:nvPr/>
                    </p:nvPicPr>
                    <p:blipFill>
                      <a:blip r:embed="rId4"/>
                      <a:stretch>
                        <a:fillRect/>
                      </a:stretch>
                    </p:blipFill>
                    <p:spPr>
                      <a:xfrm>
                        <a:off x="5015086" y="2747814"/>
                        <a:ext cx="749300" cy="62865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783848848"/>
              </p:ext>
            </p:extLst>
          </p:nvPr>
        </p:nvGraphicFramePr>
        <p:xfrm>
          <a:off x="9805714" y="2729136"/>
          <a:ext cx="587375" cy="628650"/>
        </p:xfrm>
        <a:graphic>
          <a:graphicData uri="http://schemas.openxmlformats.org/presentationml/2006/ole">
            <mc:AlternateContent xmlns:mc="http://schemas.openxmlformats.org/markup-compatibility/2006">
              <mc:Choice xmlns:v="urn:schemas-microsoft-com:vml" Requires="v">
                <p:oleObj spid="_x0000_s5264" name="文档" r:id="rId5" imgW="587809" imgH="628560" progId="Word.Document.12">
                  <p:embed/>
                </p:oleObj>
              </mc:Choice>
              <mc:Fallback>
                <p:oleObj name="文档" r:id="rId5" imgW="587809" imgH="628560" progId="Word.Document.12">
                  <p:embed/>
                  <p:pic>
                    <p:nvPicPr>
                      <p:cNvPr id="0" name=""/>
                      <p:cNvPicPr/>
                      <p:nvPr/>
                    </p:nvPicPr>
                    <p:blipFill>
                      <a:blip r:embed="rId6"/>
                      <a:stretch>
                        <a:fillRect/>
                      </a:stretch>
                    </p:blipFill>
                    <p:spPr>
                      <a:xfrm>
                        <a:off x="9805714" y="2729136"/>
                        <a:ext cx="587375" cy="628650"/>
                      </a:xfrm>
                      <a:prstGeom prst="rect">
                        <a:avLst/>
                      </a:prstGeom>
                    </p:spPr>
                  </p:pic>
                </p:oleObj>
              </mc:Fallback>
            </mc:AlternateContent>
          </a:graphicData>
        </a:graphic>
      </p:graphicFrame>
      <p:pic>
        <p:nvPicPr>
          <p:cNvPr id="5122" name="Picture 2" descr="\\李笑影\李笑影\2016\一轮\化学\人教版化学\262.tif"/>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42678" y="3451532"/>
            <a:ext cx="8938168" cy="1644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406574" y="5095680"/>
            <a:ext cx="10801200" cy="797654"/>
          </a:xfrm>
          <a:prstGeom prst="rect">
            <a:avLst/>
          </a:prstGeom>
        </p:spPr>
        <p:txBody>
          <a:bodyPr wrap="square">
            <a:spAutoFit/>
          </a:bodyPr>
          <a:lstStyle/>
          <a:p>
            <a:pPr algn="just">
              <a:lnSpc>
                <a:spcPts val="5500"/>
              </a:lnSpc>
              <a:spcAft>
                <a:spcPts val="0"/>
              </a:spcAft>
            </a:pPr>
            <a:r>
              <a:rPr lang="en-US" altLang="zh-CN" kern="100" dirty="0">
                <a:latin typeface="Times New Roman"/>
                <a:ea typeface="华文细黑"/>
                <a:cs typeface="Courier New"/>
              </a:rPr>
              <a:t>(1)</a:t>
            </a:r>
            <a:r>
              <a:rPr lang="zh-CN" altLang="zh-CN" kern="100" dirty="0">
                <a:latin typeface="Times New Roman"/>
                <a:ea typeface="华文细黑"/>
                <a:cs typeface="Times New Roman"/>
              </a:rPr>
              <a:t>滤渣主要成分有</a:t>
            </a:r>
            <a:r>
              <a:rPr lang="en-US" altLang="zh-CN" kern="100" dirty="0">
                <a:latin typeface="Times New Roman"/>
                <a:ea typeface="华文细黑"/>
                <a:cs typeface="Courier New"/>
              </a:rPr>
              <a:t>________</a:t>
            </a:r>
            <a:r>
              <a:rPr lang="zh-CN" altLang="zh-CN" kern="100" dirty="0">
                <a:latin typeface="Times New Roman"/>
                <a:ea typeface="华文细黑"/>
                <a:cs typeface="Times New Roman"/>
              </a:rPr>
              <a:t>和</a:t>
            </a:r>
            <a:r>
              <a:rPr lang="en-US" altLang="zh-CN" kern="100" dirty="0">
                <a:latin typeface="Times New Roman"/>
                <a:ea typeface="华文细黑"/>
                <a:cs typeface="Courier New"/>
              </a:rPr>
              <a:t>________</a:t>
            </a:r>
            <a:r>
              <a:rPr lang="zh-CN" altLang="zh-CN" kern="100" dirty="0">
                <a:latin typeface="Times New Roman"/>
                <a:ea typeface="华文细黑"/>
                <a:cs typeface="Times New Roman"/>
              </a:rPr>
              <a:t>以及未溶杂卤石。</a:t>
            </a:r>
            <a:endParaRPr lang="en-US" altLang="zh-CN" kern="100" dirty="0">
              <a:latin typeface="Times New Roman"/>
              <a:ea typeface="华文细黑"/>
              <a:cs typeface="Times New Roman"/>
            </a:endParaRPr>
          </a:p>
        </p:txBody>
      </p:sp>
      <p:sp>
        <p:nvSpPr>
          <p:cNvPr id="8" name="矩形 7"/>
          <p:cNvSpPr/>
          <p:nvPr/>
        </p:nvSpPr>
        <p:spPr>
          <a:xfrm>
            <a:off x="2707945" y="5232897"/>
            <a:ext cx="1620957" cy="523220"/>
          </a:xfrm>
          <a:prstGeom prst="rect">
            <a:avLst/>
          </a:prstGeom>
        </p:spPr>
        <p:txBody>
          <a:bodyPr wrap="none">
            <a:spAutoFit/>
          </a:bodyPr>
          <a:lstStyle/>
          <a:p>
            <a:r>
              <a:rPr lang="en-US" altLang="zh-CN" sz="2800" b="1" kern="100" dirty="0">
                <a:solidFill>
                  <a:srgbClr val="FF0000"/>
                </a:solidFill>
                <a:latin typeface="Times New Roman"/>
                <a:ea typeface="华文细黑"/>
              </a:rPr>
              <a:t>Mg(OH)</a:t>
            </a:r>
            <a:r>
              <a:rPr lang="en-US" altLang="zh-CN" sz="2800" b="1" kern="100" baseline="-25000" dirty="0">
                <a:solidFill>
                  <a:srgbClr val="FF0000"/>
                </a:solidFill>
                <a:latin typeface="Times New Roman"/>
                <a:ea typeface="华文细黑"/>
              </a:rPr>
              <a:t>2</a:t>
            </a:r>
            <a:endParaRPr lang="zh-CN" altLang="en-US" sz="2800" b="1" dirty="0">
              <a:solidFill>
                <a:srgbClr val="FF0000"/>
              </a:solidFill>
            </a:endParaRPr>
          </a:p>
        </p:txBody>
      </p:sp>
      <p:sp>
        <p:nvSpPr>
          <p:cNvPr id="9" name="矩形 8"/>
          <p:cNvSpPr/>
          <p:nvPr/>
        </p:nvSpPr>
        <p:spPr>
          <a:xfrm>
            <a:off x="4732849" y="5232897"/>
            <a:ext cx="1223412" cy="523220"/>
          </a:xfrm>
          <a:prstGeom prst="rect">
            <a:avLst/>
          </a:prstGeom>
        </p:spPr>
        <p:txBody>
          <a:bodyPr wrap="none">
            <a:spAutoFit/>
          </a:bodyPr>
          <a:lstStyle/>
          <a:p>
            <a:r>
              <a:rPr lang="en-US" altLang="zh-CN" sz="2800" b="1" kern="100" dirty="0">
                <a:solidFill>
                  <a:srgbClr val="FF0000"/>
                </a:solidFill>
                <a:latin typeface="Times New Roman"/>
                <a:ea typeface="华文细黑"/>
              </a:rPr>
              <a:t>CaSO</a:t>
            </a:r>
            <a:r>
              <a:rPr lang="en-US" altLang="zh-CN" sz="2800" b="1" kern="100" baseline="-25000" dirty="0">
                <a:solidFill>
                  <a:srgbClr val="FF0000"/>
                </a:solidFill>
                <a:latin typeface="Times New Roman"/>
                <a:ea typeface="华文细黑"/>
              </a:rPr>
              <a:t>4</a:t>
            </a:r>
            <a:endParaRPr lang="zh-CN" altLang="en-US" sz="2800" b="1" dirty="0">
              <a:solidFill>
                <a:srgbClr val="FF0000"/>
              </a:solidFill>
            </a:endParaRPr>
          </a:p>
        </p:txBody>
      </p:sp>
    </p:spTree>
    <p:extLst>
      <p:ext uri="{BB962C8B-B14F-4D97-AF65-F5344CB8AC3E}">
        <p14:creationId xmlns:p14="http://schemas.microsoft.com/office/powerpoint/2010/main" val="173283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theme/theme1.xml><?xml version="1.0" encoding="utf-8"?>
<a:theme xmlns:a="http://schemas.openxmlformats.org/drawingml/2006/main" name="6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4517</TotalTime>
  <Words>1987</Words>
  <Application>Microsoft Office PowerPoint</Application>
  <PresentationFormat>自定义</PresentationFormat>
  <Paragraphs>188</Paragraphs>
  <Slides>38</Slides>
  <Notes>1</Notes>
  <HiddenSlides>4</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38</vt:i4>
      </vt:variant>
    </vt:vector>
  </HeadingPairs>
  <TitlesOfParts>
    <vt:vector size="40" baseType="lpstr">
      <vt:lpstr>6_Office 主题</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user</cp:lastModifiedBy>
  <cp:revision>833</cp:revision>
  <dcterms:created xsi:type="dcterms:W3CDTF">2014-11-27T01:03:08Z</dcterms:created>
  <dcterms:modified xsi:type="dcterms:W3CDTF">2016-09-26T00:50:33Z</dcterms:modified>
</cp:coreProperties>
</file>

<file path=docProps/thumbnail.jpeg>
</file>